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67"/>
  </p:notesMasterIdLst>
  <p:sldIdLst>
    <p:sldId id="667" r:id="rId2"/>
    <p:sldId id="651" r:id="rId3"/>
    <p:sldId id="520" r:id="rId4"/>
    <p:sldId id="517" r:id="rId5"/>
    <p:sldId id="521" r:id="rId6"/>
    <p:sldId id="519" r:id="rId7"/>
    <p:sldId id="543" r:id="rId8"/>
    <p:sldId id="530" r:id="rId9"/>
    <p:sldId id="531" r:id="rId10"/>
    <p:sldId id="506" r:id="rId11"/>
    <p:sldId id="508" r:id="rId12"/>
    <p:sldId id="665" r:id="rId13"/>
    <p:sldId id="666" r:id="rId14"/>
    <p:sldId id="509" r:id="rId15"/>
    <p:sldId id="556" r:id="rId16"/>
    <p:sldId id="677" r:id="rId17"/>
    <p:sldId id="688" r:id="rId18"/>
    <p:sldId id="507" r:id="rId19"/>
    <p:sldId id="686" r:id="rId20"/>
    <p:sldId id="687" r:id="rId21"/>
    <p:sldId id="689" r:id="rId22"/>
    <p:sldId id="510" r:id="rId23"/>
    <p:sldId id="511" r:id="rId24"/>
    <p:sldId id="637" r:id="rId25"/>
    <p:sldId id="545" r:id="rId26"/>
    <p:sldId id="693" r:id="rId27"/>
    <p:sldId id="694" r:id="rId28"/>
    <p:sldId id="695" r:id="rId29"/>
    <p:sldId id="696" r:id="rId30"/>
    <p:sldId id="700" r:id="rId31"/>
    <p:sldId id="481" r:id="rId32"/>
    <p:sldId id="512" r:id="rId33"/>
    <p:sldId id="701" r:id="rId34"/>
    <p:sldId id="562" r:id="rId35"/>
    <p:sldId id="537" r:id="rId36"/>
    <p:sldId id="538" r:id="rId37"/>
    <p:sldId id="528" r:id="rId38"/>
    <p:sldId id="535" r:id="rId39"/>
    <p:sldId id="536" r:id="rId40"/>
    <p:sldId id="522" r:id="rId41"/>
    <p:sldId id="704" r:id="rId42"/>
    <p:sldId id="703" r:id="rId43"/>
    <p:sldId id="705" r:id="rId44"/>
    <p:sldId id="526" r:id="rId45"/>
    <p:sldId id="544" r:id="rId46"/>
    <p:sldId id="683" r:id="rId47"/>
    <p:sldId id="678" r:id="rId48"/>
    <p:sldId id="549" r:id="rId49"/>
    <p:sldId id="540" r:id="rId50"/>
    <p:sldId id="541" r:id="rId51"/>
    <p:sldId id="574" r:id="rId52"/>
    <p:sldId id="706" r:id="rId53"/>
    <p:sldId id="710" r:id="rId54"/>
    <p:sldId id="711" r:id="rId55"/>
    <p:sldId id="707" r:id="rId56"/>
    <p:sldId id="712" r:id="rId57"/>
    <p:sldId id="762" r:id="rId58"/>
    <p:sldId id="714" r:id="rId59"/>
    <p:sldId id="708" r:id="rId60"/>
    <p:sldId id="713" r:id="rId61"/>
    <p:sldId id="709" r:id="rId62"/>
    <p:sldId id="573" r:id="rId63"/>
    <p:sldId id="716" r:id="rId64"/>
    <p:sldId id="553" r:id="rId65"/>
    <p:sldId id="555" r:id="rId66"/>
  </p:sldIdLst>
  <p:sldSz cx="9144000" cy="6858000" type="screen4x3"/>
  <p:notesSz cx="6858000" cy="9144000"/>
  <p:defaultTextStyle>
    <a:defPPr>
      <a:defRPr lang="en-US"/>
    </a:defPPr>
    <a:lvl1pPr algn="l" rtl="0" fontAlgn="base">
      <a:spcBef>
        <a:spcPct val="0"/>
      </a:spcBef>
      <a:spcAft>
        <a:spcPct val="0"/>
      </a:spcAft>
      <a:defRPr sz="2800" b="1" kern="1200">
        <a:solidFill>
          <a:srgbClr val="FF0000"/>
        </a:solidFill>
        <a:latin typeface="Arial" charset="0"/>
        <a:ea typeface="+mn-ea"/>
        <a:cs typeface="+mn-cs"/>
      </a:defRPr>
    </a:lvl1pPr>
    <a:lvl2pPr marL="457200" algn="l" rtl="0" fontAlgn="base">
      <a:spcBef>
        <a:spcPct val="0"/>
      </a:spcBef>
      <a:spcAft>
        <a:spcPct val="0"/>
      </a:spcAft>
      <a:defRPr sz="2800" b="1" kern="1200">
        <a:solidFill>
          <a:srgbClr val="FF0000"/>
        </a:solidFill>
        <a:latin typeface="Arial" charset="0"/>
        <a:ea typeface="+mn-ea"/>
        <a:cs typeface="+mn-cs"/>
      </a:defRPr>
    </a:lvl2pPr>
    <a:lvl3pPr marL="914400" algn="l" rtl="0" fontAlgn="base">
      <a:spcBef>
        <a:spcPct val="0"/>
      </a:spcBef>
      <a:spcAft>
        <a:spcPct val="0"/>
      </a:spcAft>
      <a:defRPr sz="2800" b="1" kern="1200">
        <a:solidFill>
          <a:srgbClr val="FF0000"/>
        </a:solidFill>
        <a:latin typeface="Arial" charset="0"/>
        <a:ea typeface="+mn-ea"/>
        <a:cs typeface="+mn-cs"/>
      </a:defRPr>
    </a:lvl3pPr>
    <a:lvl4pPr marL="1371600" algn="l" rtl="0" fontAlgn="base">
      <a:spcBef>
        <a:spcPct val="0"/>
      </a:spcBef>
      <a:spcAft>
        <a:spcPct val="0"/>
      </a:spcAft>
      <a:defRPr sz="2800" b="1" kern="1200">
        <a:solidFill>
          <a:srgbClr val="FF0000"/>
        </a:solidFill>
        <a:latin typeface="Arial" charset="0"/>
        <a:ea typeface="+mn-ea"/>
        <a:cs typeface="+mn-cs"/>
      </a:defRPr>
    </a:lvl4pPr>
    <a:lvl5pPr marL="1828800" algn="l" rtl="0" fontAlgn="base">
      <a:spcBef>
        <a:spcPct val="0"/>
      </a:spcBef>
      <a:spcAft>
        <a:spcPct val="0"/>
      </a:spcAft>
      <a:defRPr sz="2800" b="1" kern="1200">
        <a:solidFill>
          <a:srgbClr val="FF0000"/>
        </a:solidFill>
        <a:latin typeface="Arial" charset="0"/>
        <a:ea typeface="+mn-ea"/>
        <a:cs typeface="+mn-cs"/>
      </a:defRPr>
    </a:lvl5pPr>
    <a:lvl6pPr marL="2286000" algn="l" defTabSz="914400" rtl="0" eaLnBrk="1" latinLnBrk="0" hangingPunct="1">
      <a:defRPr sz="2800" b="1" kern="1200">
        <a:solidFill>
          <a:srgbClr val="FF0000"/>
        </a:solidFill>
        <a:latin typeface="Arial" charset="0"/>
        <a:ea typeface="+mn-ea"/>
        <a:cs typeface="+mn-cs"/>
      </a:defRPr>
    </a:lvl6pPr>
    <a:lvl7pPr marL="2743200" algn="l" defTabSz="914400" rtl="0" eaLnBrk="1" latinLnBrk="0" hangingPunct="1">
      <a:defRPr sz="2800" b="1" kern="1200">
        <a:solidFill>
          <a:srgbClr val="FF0000"/>
        </a:solidFill>
        <a:latin typeface="Arial" charset="0"/>
        <a:ea typeface="+mn-ea"/>
        <a:cs typeface="+mn-cs"/>
      </a:defRPr>
    </a:lvl7pPr>
    <a:lvl8pPr marL="3200400" algn="l" defTabSz="914400" rtl="0" eaLnBrk="1" latinLnBrk="0" hangingPunct="1">
      <a:defRPr sz="2800" b="1" kern="1200">
        <a:solidFill>
          <a:srgbClr val="FF0000"/>
        </a:solidFill>
        <a:latin typeface="Arial" charset="0"/>
        <a:ea typeface="+mn-ea"/>
        <a:cs typeface="+mn-cs"/>
      </a:defRPr>
    </a:lvl8pPr>
    <a:lvl9pPr marL="3657600" algn="l" defTabSz="914400" rtl="0" eaLnBrk="1" latinLnBrk="0" hangingPunct="1">
      <a:defRPr sz="2800" b="1" kern="1200">
        <a:solidFill>
          <a:srgbClr val="FF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009900"/>
    <a:srgbClr val="387C1C"/>
    <a:srgbClr val="669900"/>
    <a:srgbClr val="4D900A"/>
    <a:srgbClr val="5C8109"/>
    <a:srgbClr val="336600"/>
    <a:srgbClr val="FF0000"/>
    <a:srgbClr val="006C6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818" autoAdjust="0"/>
    <p:restoredTop sz="69121" autoAdjust="0"/>
  </p:normalViewPr>
  <p:slideViewPr>
    <p:cSldViewPr snapToGrid="0" showGuides="1">
      <p:cViewPr>
        <p:scale>
          <a:sx n="60" d="100"/>
          <a:sy n="60" d="100"/>
        </p:scale>
        <p:origin x="456" y="144"/>
      </p:cViewPr>
      <p:guideLst>
        <p:guide orient="horz" pos="2159"/>
        <p:guide pos="2880"/>
      </p:guideLst>
    </p:cSldViewPr>
  </p:slideViewPr>
  <p:outlineViewPr>
    <p:cViewPr>
      <p:scale>
        <a:sx n="33" d="100"/>
        <a:sy n="33" d="100"/>
      </p:scale>
      <p:origin x="0" y="9538"/>
    </p:cViewPr>
  </p:outlineViewPr>
  <p:notesTextViewPr>
    <p:cViewPr>
      <p:scale>
        <a:sx n="100" d="100"/>
        <a:sy n="100" d="100"/>
      </p:scale>
      <p:origin x="0" y="0"/>
    </p:cViewPr>
  </p:notesTextViewPr>
  <p:sorterViewPr>
    <p:cViewPr>
      <p:scale>
        <a:sx n="50" d="100"/>
        <a:sy n="50" d="100"/>
      </p:scale>
      <p:origin x="0" y="2435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pPr>
              <a:defRPr/>
            </a:pPr>
            <a:endParaRPr lang="en-US"/>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49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pPr>
              <a:defRPr/>
            </a:pPr>
            <a:endParaRPr lang="en-US"/>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AF97C56A-6EEF-4D94-8735-5FF6A2F480E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a:t>
            </a:r>
            <a:r>
              <a:rPr lang="en-US" baseline="0" dirty="0" smtClean="0"/>
              <a:t> far the most tourism-promoting eruptions are spectacular lava fountains. The higher the lava shoots, the greater the likelihood it will solidify in the air and land as pyroclastic particles.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118A1CD4-B0E1-4162-B169-4E83B0C7B035}" type="slidenum">
              <a:rPr lang="en-US" smtClean="0"/>
              <a:pPr/>
              <a:t>10</a:t>
            </a:fld>
            <a:endParaRPr 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r>
              <a:rPr lang="en-US" b="0" dirty="0" smtClean="0"/>
              <a:t>Cinders</a:t>
            </a:r>
            <a:r>
              <a:rPr lang="en-US" b="0" baseline="0" dirty="0" smtClean="0"/>
              <a:t>, lapilli</a:t>
            </a:r>
            <a:r>
              <a:rPr lang="en-US" b="0" dirty="0" smtClean="0"/>
              <a:t> and spatter formed a decidedly asymmetric cone at Pu’u O’o because the prevailing trade winds blow from the northeast, so that most of the fallout from </a:t>
            </a:r>
            <a:r>
              <a:rPr lang="en-US" sz="1100" b="0" dirty="0" smtClean="0"/>
              <a:t>the</a:t>
            </a:r>
            <a:r>
              <a:rPr lang="en-US" b="0" dirty="0" smtClean="0"/>
              <a:t> high fountains lands on the downwind (right) side of the conduit.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8B06A75A-19CE-4F77-8416-415EF5212A91}" type="slidenum">
              <a:rPr lang="en-US" smtClean="0"/>
              <a:pPr/>
              <a:t>11</a:t>
            </a:fld>
            <a:endParaRPr 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r>
              <a:rPr lang="en-US" dirty="0" smtClean="0"/>
              <a:t>The Pu`u `O`o cone grew with each eruptive episode, eventually reaching a height of 255 m above the pre-eruption surface.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505382A5-B8E0-4393-B3DA-0CEF90AF2F12}" type="slidenum">
              <a:rPr lang="en-US" smtClean="0"/>
              <a:pPr/>
              <a:t>12</a:t>
            </a:fld>
            <a:endParaRPr lang="en-US" smtClean="0"/>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Although</a:t>
            </a:r>
            <a:r>
              <a:rPr lang="en-US" baseline="0" dirty="0" smtClean="0"/>
              <a:t> great volumes of p</a:t>
            </a:r>
            <a:r>
              <a:rPr lang="en-US" dirty="0" smtClean="0"/>
              <a:t>yroclastic</a:t>
            </a:r>
            <a:r>
              <a:rPr lang="en-US" baseline="0" dirty="0" smtClean="0"/>
              <a:t> particles may be ejected during p</a:t>
            </a:r>
            <a:r>
              <a:rPr lang="en-US" dirty="0" smtClean="0"/>
              <a:t>hreatic (steam) explosions on</a:t>
            </a:r>
            <a:r>
              <a:rPr lang="en-US" baseline="0" dirty="0" smtClean="0"/>
              <a:t> shield volcanoes</a:t>
            </a:r>
            <a:r>
              <a:rPr lang="en-US" dirty="0" smtClean="0"/>
              <a:t>,</a:t>
            </a:r>
            <a:r>
              <a:rPr lang="en-US" baseline="0" dirty="0" smtClean="0"/>
              <a:t> the relatively infrequent events do not create cinder cones because the explosively expanding steam spreads the pyroclastics out over a much larger area compared to that covered by cinders and spatter falling from lava fountains. The 1924 phreatic explosion of Halema’uma’u happened as groundwater flowed down faults formed after a major magma draw back episode. As the water encountered the searing hot rock at depth, hundreds of stream explosions took place that more than doubled the diameter of Halema’uma’u crater and deepened it to a gaping 410 meters. </a:t>
            </a:r>
            <a:r>
              <a:rPr lang="en-US" b="0" dirty="0" smtClean="0"/>
              <a:t>Completely phreatic explosions</a:t>
            </a:r>
            <a:r>
              <a:rPr lang="en-US" b="0" baseline="0" dirty="0" smtClean="0"/>
              <a:t> like this erupt no magma, </a:t>
            </a:r>
            <a:endParaRPr lang="en-US" b="0" dirty="0" smtClean="0"/>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2218682B-F0AD-497B-95AE-4C1B2F588E5E}" type="slidenum">
              <a:rPr lang="en-US" smtClean="0"/>
              <a:pPr/>
              <a:t>13</a:t>
            </a:fld>
            <a:endParaRPr lang="en-US" smtClean="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r>
              <a:rPr lang="en-US" dirty="0" smtClean="0"/>
              <a:t>… but may spread</a:t>
            </a:r>
            <a:r>
              <a:rPr lang="en-US" baseline="0" dirty="0" smtClean="0"/>
              <a:t> explosion-fragmented rock debris over vast areas. Notice the angularity of these so called volcanic blocks, which are broken pieces of volcanic rocks that existed prior to the explosion. </a:t>
            </a:r>
            <a:r>
              <a:rPr lang="en-US" dirty="0" smtClean="0"/>
              <a:t>Blocks weighing several tons were thrown as far as 1,000 m from Halema`uma`u.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44360275-EBA4-4AFF-9FE3-48AEC7696D37}" type="slidenum">
              <a:rPr lang="en-US" smtClean="0"/>
              <a:pPr/>
              <a:t>14</a:t>
            </a:fld>
            <a:endParaRPr lang="en-US"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r>
              <a:rPr lang="en-US" dirty="0" smtClean="0"/>
              <a:t>The final set of volcanic features we will examine</a:t>
            </a:r>
            <a:r>
              <a:rPr lang="en-US" baseline="0" dirty="0" smtClean="0"/>
              <a:t> are all associated with lava. Here we will first look at some of the different types of vents where lava first begins to pour out onto the earth’s surface. We’ll see that they have a major influence on how the lava behaves after is flows away from the vent. Then we shall examine the origin, processes and features associated with lava tubes – the dominant mechanism by which lava is transported over great distances. Finally we’ll take a close look at the behavior of aa and pahoehoe – two distinctly different types of basaltic lava and see how chaos theory provides a paradigm by which to see order within these often seemingly chaotic phenomenon.</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C6D0BB4D-52E3-43B1-B68A-582C8EA0EB2F}" type="slidenum">
              <a:rPr lang="en-US" smtClean="0"/>
              <a:pPr/>
              <a:t>15</a:t>
            </a:fld>
            <a:endParaRPr lang="en-US"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r>
              <a:rPr lang="en-US" dirty="0" smtClean="0"/>
              <a:t>Lava</a:t>
            </a:r>
            <a:r>
              <a:rPr lang="en-US" baseline="0" dirty="0" smtClean="0"/>
              <a:t> behavior depends on the volume, temperature and composition of magma erupted, which in turn determines the character of the vent. For example: A small volume of relatively cool, low-gas magma will erupt to typically form a spatter cone. In this end-member example, no lava is produced.</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Lava</a:t>
            </a:r>
            <a:r>
              <a:rPr lang="en-US" baseline="0" dirty="0" smtClean="0"/>
              <a:t> production increases when greater volumes of magma are erupted and the magma is erupted at higher temperatures. Although gas content decreases the viscosity of the magma and thereby makes it easier to flow away from the vent as lava,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very high gas content results in higher fountaining, which causes</a:t>
            </a:r>
            <a:r>
              <a:rPr lang="en-US" baseline="0" dirty="0" smtClean="0"/>
              <a:t> more lava to solidify in the air to form pyroclastics instead of lava. Even if pyroclastics do not form, fountaining can still influence lava formation because the associated agitation can drive-off gases which would otherwise lower lava viscosity. Fountain-induced agitation can further increase lava viscosity by increasing internal shear-stress – a process I admit I do not fully understand, but apparently one important in the conversion of fluid pahoehoe lava to blocky aa lava.</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EBA34A00-5A21-44C2-AAB1-9E03196B7EF3}" type="slidenum">
              <a:rPr lang="en-US" smtClean="0"/>
              <a:pPr/>
              <a:t>18</a:t>
            </a:fld>
            <a:endParaRPr lang="en-US"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r>
              <a:rPr lang="en-US" dirty="0" smtClean="0"/>
              <a:t>Good conditions</a:t>
            </a:r>
            <a:r>
              <a:rPr lang="en-US" baseline="0" dirty="0" smtClean="0"/>
              <a:t> for producing copious amounts of lava are fissure eruptions along the rifts, because the eruption is spread out, </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so</a:t>
            </a:r>
            <a:r>
              <a:rPr lang="en-US" baseline="0" dirty="0" smtClean="0"/>
              <a:t> gas </a:t>
            </a:r>
            <a:r>
              <a:rPr lang="en-US" baseline="0" smtClean="0"/>
              <a:t>expansion </a:t>
            </a:r>
            <a:r>
              <a:rPr lang="en-US" baseline="0" smtClean="0"/>
              <a:t>does </a:t>
            </a:r>
            <a:r>
              <a:rPr lang="en-US" baseline="0" dirty="0" smtClean="0"/>
              <a:t>not cause as vigorous fountaining as would be the case had all this magma exited via a single vent. Not the charred trees for scale.</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1A591F70-CE3E-482F-BBDD-33D7B4550896}" type="slidenum">
              <a:rPr lang="en-US" smtClean="0"/>
              <a:pPr/>
              <a:t>2</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r>
              <a:rPr lang="en-US" b="0" dirty="0" smtClean="0"/>
              <a:t>This  1985 photo of Pu`u `O`o at full throttle</a:t>
            </a:r>
            <a:r>
              <a:rPr lang="en-US" b="0" baseline="0" dirty="0" smtClean="0"/>
              <a:t> shows black </a:t>
            </a:r>
            <a:r>
              <a:rPr lang="en-US" b="0" dirty="0" smtClean="0"/>
              <a:t>clouds of cooled lava fragments containing Pele's hair and Pele's tears (thin filaments and droplets, respectively, of volcanic glass), cinders, and pumice. Most of the cooled airborne material falls to earth close to the vent and contributes to the growing cinder-and-spatter cone.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Perhaps the ideal source for lava is a lava lake</a:t>
            </a:r>
            <a:r>
              <a:rPr lang="en-US" baseline="0" dirty="0" smtClean="0"/>
              <a:t>. Air-induced cooling and agitation are at a minimum here so huge amounts of lava can derive from lava lakes when they overfill. The overflow of a lava lake often initiates the formation of lava tubes which can transport the lava great distances from the lake.</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Such was the case when the</a:t>
            </a:r>
            <a:r>
              <a:rPr lang="en-US" baseline="0" dirty="0" smtClean="0"/>
              <a:t> activity at </a:t>
            </a:r>
            <a:r>
              <a:rPr lang="en-US" dirty="0" smtClean="0"/>
              <a:t>Pu’u O’o shifted</a:t>
            </a:r>
            <a:r>
              <a:rPr lang="en-US" baseline="0" dirty="0" smtClean="0"/>
              <a:t> to Kupaianaha,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F81E19F0-4EEB-4F5A-91E6-659D742491AB}" type="slidenum">
              <a:rPr lang="en-US" smtClean="0"/>
              <a:pPr/>
              <a:t>22</a:t>
            </a:fld>
            <a:endParaRPr lang="en-US"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r>
              <a:rPr lang="en-US" dirty="0" smtClean="0"/>
              <a:t>… where within weeks, a lava pond formed atop the vent and a low shield grew as lava repeatedly spilled over the rim of the pond.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CC2CC39C-ACBB-4E81-B7CD-C1B4A08EEBF6}" type="slidenum">
              <a:rPr lang="en-US" smtClean="0"/>
              <a:pPr/>
              <a:t>23</a:t>
            </a:fld>
            <a:endParaRPr lang="en-US"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r>
              <a:rPr lang="en-US" dirty="0" smtClean="0"/>
              <a:t>After weeks of continuous eruption, the main lava channel leading from the Kupaianaha pond gradually roofed over to form a tube.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Lava flowing through the tube system soon reached the sea</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adding </a:t>
            </a:r>
            <a:r>
              <a:rPr lang="en-US" dirty="0" smtClean="0"/>
              <a:t>new land to Hawai`i,</a:t>
            </a:r>
            <a:r>
              <a:rPr lang="en-US" baseline="0" dirty="0" smtClean="0"/>
              <a:t> </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C872D82C-1D07-432C-B304-7743BC218741}" type="slidenum">
              <a:rPr lang="en-US" smtClean="0"/>
              <a:pPr/>
              <a:t>26</a:t>
            </a:fld>
            <a:endParaRPr lang="en-US"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but</a:t>
            </a:r>
            <a:r>
              <a:rPr lang="en-US" dirty="0" smtClean="0"/>
              <a:t> also made its way into the </a:t>
            </a:r>
            <a:r>
              <a:rPr lang="en-US" dirty="0" err="1" smtClean="0"/>
              <a:t>Kalapana</a:t>
            </a:r>
            <a:r>
              <a:rPr lang="en-US" dirty="0" smtClean="0"/>
              <a:t> area,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covering roads and burning several homes</a:t>
            </a:r>
            <a:r>
              <a:rPr lang="en-US" baseline="0" dirty="0" smtClean="0"/>
              <a:t> </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66855D46-8FAE-46C8-9BA6-12CE18D5D171}" type="slidenum">
              <a:rPr lang="en-US" smtClean="0"/>
              <a:pPr/>
              <a:t>28</a:t>
            </a:fld>
            <a:endParaRPr lang="en-US"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r>
              <a:rPr lang="en-US" dirty="0" smtClean="0"/>
              <a:t>… and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9A416185-F6C9-4603-8FA0-3461526FBC0C}" type="slidenum">
              <a:rPr lang="en-US" smtClean="0"/>
              <a:pPr/>
              <a:t>29</a:t>
            </a:fld>
            <a:endParaRPr lang="en-US"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businesses.</a:t>
            </a:r>
            <a:endParaRPr lang="en-US" dirty="0" smtClean="0"/>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9648FE63-0D1B-4127-B972-8C914888E99A}" type="slidenum">
              <a:rPr lang="en-US" smtClean="0"/>
              <a:pPr/>
              <a:t>3</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t>Pele's hair, the lightest material, can be carried downwind for many miles. </a:t>
            </a:r>
            <a:r>
              <a:rPr lang="en-US" dirty="0" smtClean="0"/>
              <a:t>The sometimes 2m-long strands are formed by the stretching or blowing-out of molten basaltic glass from lava, usually from lava fountains, lava cascades, and vigorous lava flows.</a:t>
            </a:r>
            <a:r>
              <a:rPr lang="en-US" baseline="0" dirty="0" smtClean="0"/>
              <a:t> </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Lava tubes can feed lava into seemingly</a:t>
            </a:r>
            <a:r>
              <a:rPr lang="en-US" baseline="0" dirty="0" smtClean="0"/>
              <a:t> safe areas miles away from a vent and transform paradise into sterile rock in a matter of hours. </a:t>
            </a:r>
            <a:r>
              <a:rPr lang="en-US" dirty="0" smtClean="0"/>
              <a:t>Lava that pours out</a:t>
            </a:r>
            <a:r>
              <a:rPr lang="en-US" baseline="0" dirty="0" smtClean="0"/>
              <a:t> the end of a lava tube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AD76DC28-127C-46D5-AF4D-86872363B144}" type="slidenum">
              <a:rPr lang="en-US" smtClean="0"/>
              <a:pPr/>
              <a:t>31</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lnSpc>
                <a:spcPct val="90000"/>
              </a:lnSpc>
            </a:pPr>
            <a:r>
              <a:rPr lang="en-US" baseline="0" dirty="0" smtClean="0"/>
              <a:t>… is generally replaced by </a:t>
            </a:r>
            <a:r>
              <a:rPr lang="en-US" dirty="0" smtClean="0"/>
              <a:t>fresh</a:t>
            </a:r>
            <a:r>
              <a:rPr lang="en-US" baseline="0" dirty="0" smtClean="0"/>
              <a:t> lava at the vent, but should that supply be reduced or cut off, as happened when activity shifted from Kupainaha back to Pu’u O’o, much of the existing lava in the tube will drain out – leaving the tube’s roof unsupported. Large collapse pits may form along the tube near the vent where high heat flow prevents a thick crust from forming over the tube.</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smaller version</a:t>
            </a:r>
            <a:r>
              <a:rPr lang="en-US" baseline="0" dirty="0" smtClean="0"/>
              <a:t> of a collapse pit, a simple </a:t>
            </a:r>
            <a:r>
              <a:rPr lang="en-US" dirty="0" smtClean="0"/>
              <a:t>opening in the roof of a lava tube, is called</a:t>
            </a:r>
            <a:r>
              <a:rPr lang="en-US" baseline="0" dirty="0" smtClean="0"/>
              <a:t> a skylight</a:t>
            </a:r>
            <a:r>
              <a:rPr lang="en-US" dirty="0" smtClean="0"/>
              <a:t>. If the tube is active, a stream of glowing lava can be seen moving below,</a:t>
            </a:r>
            <a:r>
              <a:rPr lang="en-US" baseline="0" dirty="0" smtClean="0"/>
              <a:t> which combined with steam from the distant water entry in this photo, gives you a good idea of how far lava can flow through lava tubes. Without lava tubes, far more lava would solidify near the vent and the volcano would have steeper slopes. </a:t>
            </a:r>
            <a:r>
              <a:rPr lang="en-US" dirty="0" smtClean="0"/>
              <a:t>Skylights usually form when part of the roof collapses into the tube,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but they also occur where a roof failed to form over the lava channel. </a:t>
            </a:r>
            <a:r>
              <a:rPr lang="en-US" baseline="0" dirty="0" smtClean="0"/>
              <a:t>Here we see a lava flow beginning to crust over to form a lava tube.</a:t>
            </a:r>
            <a:endParaRPr lang="en-US" dirty="0" smtClean="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0DBF4AB7-6FFA-4ED0-AA58-1C43CE8245C2}" type="slidenum">
              <a:rPr lang="en-US" smtClean="0"/>
              <a:pPr/>
              <a:t>34</a:t>
            </a:fld>
            <a:endParaRPr 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r>
              <a:rPr lang="en-US" dirty="0" smtClean="0"/>
              <a:t>Scientists (or</a:t>
            </a:r>
            <a:r>
              <a:rPr lang="en-US" baseline="0" dirty="0" smtClean="0"/>
              <a:t> </a:t>
            </a:r>
            <a:r>
              <a:rPr lang="en-US" dirty="0" smtClean="0"/>
              <a:t>expendable volunteers!) take advantage of skylights to measure lava characteristics such as the height of lava flowing in the tube</a:t>
            </a:r>
            <a:r>
              <a:rPr lang="en-US" baseline="0" dirty="0" smtClean="0"/>
              <a:t> (shown here) ….</a:t>
            </a:r>
            <a:r>
              <a:rPr lang="en-US" dirty="0" smtClean="0"/>
              <a:t/>
            </a:r>
            <a:br>
              <a:rPr lang="en-US" dirty="0" smtClean="0"/>
            </a:b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79DE6FF2-2531-4994-B9B0-323995A96E39}" type="slidenum">
              <a:rPr lang="en-US" smtClean="0"/>
              <a:pPr/>
              <a:t>35</a:t>
            </a:fld>
            <a:endParaRPr lang="en-US"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r>
              <a:rPr lang="en-US" dirty="0" smtClean="0"/>
              <a:t>… </a:t>
            </a:r>
            <a:r>
              <a:rPr lang="en-US" baseline="0" dirty="0" smtClean="0"/>
              <a:t>or by throwing a</a:t>
            </a:r>
            <a:r>
              <a:rPr lang="en-US" dirty="0" smtClean="0"/>
              <a:t> tethered hammer into the lava, to collect samples of the lava</a:t>
            </a:r>
            <a:r>
              <a:rPr lang="en-US" baseline="0" dirty="0" smtClean="0"/>
              <a:t> itself. If you peer into the skylight here …</a:t>
            </a: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4E85E15A-0B82-4E00-84F0-000C36F77328}" type="slidenum">
              <a:rPr lang="en-US" smtClean="0"/>
              <a:pPr/>
              <a:t>36</a:t>
            </a:fld>
            <a:endParaRPr 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r>
              <a:rPr lang="en-US" dirty="0" smtClean="0"/>
              <a:t>… you can see the hot, incandescent lava flowing below</a:t>
            </a:r>
            <a:r>
              <a:rPr lang="en-US" baseline="0" dirty="0" smtClean="0"/>
              <a:t> and lava </a:t>
            </a:r>
            <a:r>
              <a:rPr lang="en-US" dirty="0" smtClean="0"/>
              <a:t>stalactites hanging</a:t>
            </a:r>
            <a:r>
              <a:rPr lang="en-US" baseline="0" dirty="0" smtClean="0"/>
              <a:t> from the somewhat cooler </a:t>
            </a:r>
            <a:r>
              <a:rPr lang="en-US" dirty="0" smtClean="0"/>
              <a:t>roof above. The smooth lava surface at</a:t>
            </a:r>
            <a:r>
              <a:rPr lang="en-US" baseline="0" dirty="0" smtClean="0"/>
              <a:t> the bottom of the photo shows that lava poured out of this skylight during a time of higher lava levels. Turbulence and/or effervescent gas can also throw spatter out of skylights, …</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A6435582-3258-41AD-9EC3-1C2D9AE2864E}" type="slidenum">
              <a:rPr lang="en-US" smtClean="0"/>
              <a:pPr/>
              <a:t>37</a:t>
            </a:fld>
            <a:endParaRPr lang="en-US"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r>
              <a:rPr lang="en-US" dirty="0" smtClean="0"/>
              <a:t>…  which may accumulate</a:t>
            </a:r>
            <a:r>
              <a:rPr lang="en-US" baseline="0" dirty="0" smtClean="0"/>
              <a:t> around the opening </a:t>
            </a:r>
            <a:r>
              <a:rPr lang="en-US" dirty="0" smtClean="0"/>
              <a:t>to form hornitos.</a:t>
            </a:r>
            <a:r>
              <a:rPr lang="en-US" baseline="0" dirty="0" smtClean="0"/>
              <a:t> </a:t>
            </a:r>
            <a:r>
              <a:rPr lang="en-US" dirty="0" smtClean="0"/>
              <a:t>Typically, hornitos are steep sided and form conspicuous pinnacles or stacks. Unlike spatter cones at</a:t>
            </a:r>
            <a:r>
              <a:rPr lang="en-US" baseline="0" dirty="0" smtClean="0"/>
              <a:t> a vent, h</a:t>
            </a:r>
            <a:r>
              <a:rPr lang="en-US" dirty="0" smtClean="0"/>
              <a:t>ornitos</a:t>
            </a:r>
            <a:r>
              <a:rPr lang="en-US" baseline="0" dirty="0" smtClean="0"/>
              <a:t> are </a:t>
            </a:r>
            <a:r>
              <a:rPr lang="en-US" dirty="0" smtClean="0"/>
              <a:t>smaller and</a:t>
            </a:r>
            <a:r>
              <a:rPr lang="en-US" baseline="0" dirty="0" smtClean="0"/>
              <a:t> </a:t>
            </a:r>
            <a:r>
              <a:rPr lang="en-US" dirty="0" smtClean="0"/>
              <a:t>"rootless" because they are fed by lava from the underlying flow instead of from a deeper magma conduit.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AB261430-6863-4506-AF45-121FDC218B41}" type="slidenum">
              <a:rPr lang="en-US" smtClean="0"/>
              <a:pPr/>
              <a:t>38</a:t>
            </a:fld>
            <a:endParaRPr lang="en-US"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r>
              <a:rPr lang="en-US" dirty="0" smtClean="0"/>
              <a:t>Skylights also</a:t>
            </a:r>
            <a:r>
              <a:rPr lang="en-US" baseline="0" dirty="0" smtClean="0"/>
              <a:t> funnel gas escaping from the lava in the tub, …</a:t>
            </a: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C833718D-AF4D-4CEA-98CB-5A2489AC7213}" type="slidenum">
              <a:rPr lang="en-US" smtClean="0"/>
              <a:pPr/>
              <a:t>39</a:t>
            </a:fld>
            <a:endParaRPr lang="en-US"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r>
              <a:rPr lang="en-US" dirty="0" smtClean="0"/>
              <a:t>… which</a:t>
            </a:r>
            <a:r>
              <a:rPr lang="en-US" baseline="0" dirty="0" smtClean="0"/>
              <a:t> deposit minerals such as sulfur </a:t>
            </a:r>
            <a:r>
              <a:rPr lang="en-US" dirty="0" smtClean="0"/>
              <a:t>on to the surrounding spatter.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9D9DAACE-04C9-4E13-B623-E65D165FFBE3}" type="slidenum">
              <a:rPr lang="en-US" smtClean="0"/>
              <a:pPr/>
              <a:t>4</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r>
              <a:rPr lang="en-US" dirty="0" smtClean="0"/>
              <a:t>Pele, is the Hawaiian goddess of volcanoes.</a:t>
            </a:r>
            <a:r>
              <a:rPr lang="en-US" baseline="0" dirty="0" smtClean="0"/>
              <a:t> According to legend, </a:t>
            </a:r>
            <a:r>
              <a:rPr lang="en-US" dirty="0" smtClean="0"/>
              <a:t>Pele's father sent her away from Tahiti because she had a hot temper. It seems she was always fighting with her older sister</a:t>
            </a:r>
            <a:r>
              <a:rPr lang="en-US" baseline="0" dirty="0" smtClean="0"/>
              <a:t> - </a:t>
            </a:r>
            <a:r>
              <a:rPr lang="en-US" dirty="0" smtClean="0"/>
              <a:t>the Goddess of the Sea. Pele left Tahiti in a canoe and went to Hawaii where she made many fiery volcanoes. However, every time she made a volcano, her sister (who had followed her) flooded the fire and put it out. (Sounds a bit like hot spot</a:t>
            </a:r>
            <a:r>
              <a:rPr lang="en-US" baseline="0" dirty="0" smtClean="0"/>
              <a:t> shield formation doesn't it?) </a:t>
            </a:r>
            <a:r>
              <a:rPr lang="en-US" dirty="0" smtClean="0"/>
              <a:t>Finally, they had a very</a:t>
            </a:r>
            <a:r>
              <a:rPr lang="en-US" baseline="0" dirty="0" smtClean="0"/>
              <a:t> </a:t>
            </a:r>
            <a:r>
              <a:rPr lang="en-US" dirty="0" smtClean="0"/>
              <a:t>big fight and Pele was torn apart by her sister. Then, Pele's spirit was free and she became a goddess. It is said that Pele's spirit lives in the Kilauea volcano as evidenced by her hair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EAF93FF3-C8DF-4017-A8C8-F92560C30F54}" type="slidenum">
              <a:rPr lang="en-US" smtClean="0"/>
              <a:pPr/>
              <a:t>40</a:t>
            </a:fld>
            <a:endParaRPr lang="en-US"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r>
              <a:rPr lang="en-US" dirty="0" smtClean="0"/>
              <a:t>Thurston Lava Tube</a:t>
            </a:r>
            <a:r>
              <a:rPr lang="en-US" baseline="0" dirty="0" smtClean="0"/>
              <a:t> is an easily accessed drained lava tube just a few hundred meters east of Kilauea Ike crater.</a:t>
            </a: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As a fairly typical</a:t>
            </a:r>
            <a:r>
              <a:rPr lang="en-US" baseline="0" dirty="0" smtClean="0"/>
              <a:t> drained lava tube it exhibits </a:t>
            </a:r>
            <a:r>
              <a:rPr lang="en-US" dirty="0" smtClean="0"/>
              <a:t>generally flat floors</a:t>
            </a:r>
            <a:r>
              <a:rPr lang="en-US" baseline="0" dirty="0" smtClean="0"/>
              <a:t> atop the solidified lava flow,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"high-lava" marks on </a:t>
            </a:r>
            <a:r>
              <a:rPr lang="en-US" dirty="0" smtClean="0"/>
              <a:t>its </a:t>
            </a:r>
            <a:r>
              <a:rPr lang="en-US" dirty="0" smtClean="0"/>
              <a:t>walls,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lava stalactites that hang from the roof. Apparently all the big ones were stolen after the cave’s discovery in the 1930’s.</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2F50228E-0E73-427A-BAD6-D721F18B7637}" type="slidenum">
              <a:rPr lang="en-US" smtClean="0"/>
              <a:pPr/>
              <a:t>44</a:t>
            </a:fld>
            <a:endParaRPr lang="en-US"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r>
              <a:rPr lang="en-US" dirty="0" smtClean="0"/>
              <a:t>Lava can also erode downward, deepening the tube and leaving empty space above the flowing lava.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8611D29B-4357-455F-8B69-E1F221315531}" type="slidenum">
              <a:rPr lang="en-US" smtClean="0"/>
              <a:pPr/>
              <a:t>45</a:t>
            </a:fld>
            <a:endParaRPr 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algn="l" eaLnBrk="1" hangingPunct="1"/>
            <a:r>
              <a:rPr lang="en-US" dirty="0" smtClean="0"/>
              <a:t>Often the terminus of a lava tube is the</a:t>
            </a:r>
            <a:r>
              <a:rPr lang="en-US" baseline="0" dirty="0" smtClean="0"/>
              <a:t> ocean. </a:t>
            </a:r>
            <a:r>
              <a:rPr lang="en-US" dirty="0" smtClean="0"/>
              <a:t>Lava entering the sea often builds a wide fan-shaped area of new land called a lava delta. Such new land is usually built on sloping layers of loose lava fragments and flows. On steep submarine slopes, these layers of debris are unstable and often lead to the sudden collapse of lava deltas into the sea</a:t>
            </a:r>
            <a:r>
              <a:rPr lang="en-US" baseline="0" dirty="0" smtClean="0"/>
              <a:t>.</a:t>
            </a: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the primordial interaction between lava and</a:t>
            </a:r>
            <a:r>
              <a:rPr lang="en-US" baseline="0" dirty="0" smtClean="0"/>
              <a:t> ocean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baseline="0" dirty="0" smtClean="0"/>
              <a:t>is a spellbinding attraction </a:t>
            </a:r>
            <a:r>
              <a:rPr lang="en-US" dirty="0" smtClean="0"/>
              <a:t>that lures throngs of park goers onto the unstable</a:t>
            </a:r>
            <a:r>
              <a:rPr lang="en-US" baseline="0" dirty="0" smtClean="0"/>
              <a:t> ground near the spectacle to get a better look.</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FC7CE366-E6ED-467E-9FC2-AC0A85756839}" type="slidenum">
              <a:rPr lang="en-US" smtClean="0"/>
              <a:pPr/>
              <a:t>48</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r>
              <a:rPr lang="en-US" dirty="0" smtClean="0"/>
              <a:t>Waves that splash over the lava quickly cool the molten rock, creating steam and shattering the lava into glassy fragments</a:t>
            </a:r>
            <a:r>
              <a:rPr lang="en-US" baseline="0" dirty="0" smtClean="0"/>
              <a:t> which can become black sand beaches. Here the f</a:t>
            </a:r>
            <a:r>
              <a:rPr lang="en-US" dirty="0" smtClean="0"/>
              <a:t>ront of a lava delta</a:t>
            </a:r>
            <a:r>
              <a:rPr lang="en-US" baseline="0" dirty="0" smtClean="0"/>
              <a:t> advances across a newly formed black sand beach. Lava layered with loose sand like this is gravitational unstable where the ocean slopes off rapidly into deep water offshore.</a:t>
            </a: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BE39B6F7-78F1-4329-B8F7-C29DA303CA85}" type="slidenum">
              <a:rPr lang="en-US" smtClean="0"/>
              <a:pPr/>
              <a:t>49</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r>
              <a:rPr lang="en-US" dirty="0" smtClean="0"/>
              <a:t>Further instability arises</a:t>
            </a:r>
            <a:r>
              <a:rPr lang="en-US" baseline="0" dirty="0" smtClean="0"/>
              <a:t> by la</a:t>
            </a:r>
            <a:r>
              <a:rPr lang="en-US" dirty="0" smtClean="0"/>
              <a:t>va breaking apart and dropping into the water</a:t>
            </a:r>
            <a:r>
              <a:rPr lang="en-US" baseline="0" dirty="0" smtClean="0"/>
              <a:t> at the </a:t>
            </a:r>
            <a:r>
              <a:rPr lang="en-US" dirty="0" smtClean="0"/>
              <a:t>front of delta.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99ECF78D-3A2B-4584-BDD2-CB4E051CF96B}" type="slidenum">
              <a:rPr lang="en-US" smtClean="0"/>
              <a:pPr/>
              <a:t>5</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r>
              <a:rPr lang="en-US" b="0" dirty="0" smtClean="0"/>
              <a:t>..</a:t>
            </a:r>
            <a:r>
              <a:rPr lang="en-US" b="0" baseline="0" dirty="0" smtClean="0"/>
              <a:t> a</a:t>
            </a:r>
            <a:r>
              <a:rPr lang="en-US" b="0" dirty="0" smtClean="0"/>
              <a:t>nd tears</a:t>
            </a:r>
            <a:r>
              <a:rPr lang="en-US" b="0" baseline="0" dirty="0" smtClean="0"/>
              <a:t> which are scattered nearby. </a:t>
            </a:r>
            <a:r>
              <a:rPr lang="en-US" b="0" dirty="0" smtClean="0"/>
              <a:t>The spherical</a:t>
            </a:r>
            <a:r>
              <a:rPr lang="en-US" b="0" baseline="0" dirty="0" smtClean="0"/>
              <a:t> to tear drop-shaped particles of volcanic glass </a:t>
            </a:r>
            <a:r>
              <a:rPr lang="en-US" b="0" dirty="0" smtClean="0"/>
              <a:t>are often found on one end of a strand of Pele's hair</a:t>
            </a:r>
            <a:r>
              <a:rPr lang="en-US" b="0" baseline="0" dirty="0" smtClean="0"/>
              <a:t> and are usually formed during vigorous lava fountaining activity.</a:t>
            </a:r>
            <a:endParaRPr lang="en-US" b="0"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C64D3E6F-EA10-47A7-93F5-49A94B5F1AA2}" type="slidenum">
              <a:rPr lang="en-US" smtClean="0"/>
              <a:pPr/>
              <a:t>50</a:t>
            </a:fld>
            <a:endParaRPr lang="en-US"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r>
              <a:rPr lang="en-US" dirty="0" smtClean="0"/>
              <a:t>The free-falling blobs of orphaned lava solidify</a:t>
            </a:r>
            <a:r>
              <a:rPr lang="en-US" baseline="0" dirty="0" smtClean="0"/>
              <a:t> to form layers of unconsolidated lava fragments …</a:t>
            </a: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098ABE34-C908-4DAE-8BA9-754EEA4CD567}" type="slidenum">
              <a:rPr lang="en-US" smtClean="0"/>
              <a:pPr/>
              <a:t>51</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a:t>
            </a:r>
            <a:r>
              <a:rPr lang="en-US" baseline="0" dirty="0" smtClean="0"/>
              <a:t>interbedded with pillow lava that poured out underwater. </a:t>
            </a:r>
            <a:r>
              <a:rPr lang="en-US" dirty="0" smtClean="0"/>
              <a:t>Pillows may drain to form “pillow sacks” – further adding to the instability of the lava delta.</a:t>
            </a:r>
          </a:p>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Lava delta instability is also a function of the manner in which they grow out to sea. Notice how the loose lava fragments deposit on a steep slope as they tumble down the submarine slope. Sloping layers at the leading edge of a delta all called foreset beds.</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Lava</a:t>
            </a:r>
            <a:r>
              <a:rPr lang="en-US" baseline="0" dirty="0" smtClean="0"/>
              <a:t> flows extend the lava delta across the loose, steeply sloping foreset beds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for tens to hundreds of meters beyond the old shoreline. At the same time, the entire delta can slowly sink as the submarine debris pile shifts under the weight of the overlying lava flows.</a:t>
            </a:r>
            <a:r>
              <a:rPr lang="en-US" baseline="0" dirty="0" smtClean="0"/>
              <a:t> Zones of weakness may develop in the delta at any time during its growth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 typically forming cracks along leading edge of delta which may develop into </a:t>
            </a:r>
            <a:r>
              <a:rPr lang="en-US" b="0" baseline="0" dirty="0" smtClean="0"/>
              <a:t>arcuate </a:t>
            </a:r>
            <a:r>
              <a:rPr lang="en-US" b="0" dirty="0" smtClean="0"/>
              <a:t>scarps when a portion of the lava delta subsides</a:t>
            </a:r>
            <a:r>
              <a:rPr lang="en-US" b="0" baseline="0" dirty="0" smtClean="0"/>
              <a:t> to form a lava bench</a:t>
            </a:r>
            <a:r>
              <a:rPr lang="en-US" b="0" dirty="0" smtClean="0"/>
              <a:t>. Scarps and cracks on a delta's leading edge identify areas that are likely to collapse. </a:t>
            </a:r>
            <a:endParaRPr lang="en-US" b="0"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leading edge of a growing lava delta collapses when the loose debris underneath slides down the submarine slope. The failure occurs because the loose fragmented debris underneath can no longer support the delta's growing mass or a deeper submarine landslide undercuts the delta. During collapses, the lava tube(s) either become cracked or completely severed. </a:t>
            </a:r>
          </a:p>
          <a:p>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usually results in the sudden explosive mixing of seawater and lava.</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People are strongly discouraged from standing on or near an active lava bench, especially near a lava tube that is delivering lava to the ocean. </a:t>
            </a:r>
          </a:p>
          <a:p>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As a lava delta matures and its leading edge collapses and then advances seaward again, the former shoreline and sea cliff become increasingly difficult to identify. Note that the former sea cliff</a:t>
            </a:r>
            <a:r>
              <a:rPr lang="en-US" baseline="0" dirty="0" smtClean="0"/>
              <a:t> </a:t>
            </a:r>
            <a:r>
              <a:rPr lang="en-US" dirty="0" smtClean="0"/>
              <a:t>is buried by the delta</a:t>
            </a:r>
            <a:r>
              <a:rPr lang="en-US" baseline="0" dirty="0" smtClean="0"/>
              <a:t> and is </a:t>
            </a:r>
            <a:r>
              <a:rPr lang="en-US" dirty="0" smtClean="0"/>
              <a:t>the edge</a:t>
            </a:r>
            <a:r>
              <a:rPr lang="en-US" baseline="0" dirty="0" smtClean="0"/>
              <a:t> of stable ground.</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D3E17C1F-4CBD-4B1A-8A02-A39E781C5546}" type="slidenum">
              <a:rPr lang="en-US" smtClean="0"/>
              <a:pPr/>
              <a:t>6</a:t>
            </a:fld>
            <a:endParaRPr lang="en-U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r>
              <a:rPr lang="en-US" b="0" dirty="0" smtClean="0"/>
              <a:t>Apparently Pele</a:t>
            </a:r>
            <a:r>
              <a:rPr lang="en-US" b="0" baseline="0" dirty="0" smtClean="0"/>
              <a:t> didn’t do housework otherwise this probably would have been named “Pele’s Sponge”! Instead it is called r</a:t>
            </a:r>
            <a:r>
              <a:rPr lang="en-US" b="0" dirty="0" smtClean="0"/>
              <a:t>eticulite or thread-lace</a:t>
            </a:r>
            <a:r>
              <a:rPr lang="en-US" b="0" baseline="0" dirty="0" smtClean="0"/>
              <a:t> scoria, which is </a:t>
            </a:r>
            <a:r>
              <a:rPr lang="en-US" b="0" dirty="0" smtClean="0"/>
              <a:t>basaltic pumice in which nearly all cell walls of gas bubbles have burst, leaving a honeycomb-like structure. Like Pele’s Hair and Pele’s Tears</a:t>
            </a:r>
            <a:r>
              <a:rPr lang="en-US" b="0" baseline="0" dirty="0" smtClean="0"/>
              <a:t>, reticulite forms during energetic fountaining.</a:t>
            </a:r>
            <a:endParaRPr lang="en-US" b="0"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With the addition of new flows, the leading edge of the delta grows seaward again. In many cases, what appears to be a former sea cliff is actually the headwall scarp of an earlier collapse event that cut back into the middle of the delta; the sea cliff is still buried by the delta.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 wonder if these people realize how precarious their position</a:t>
            </a:r>
            <a:r>
              <a:rPr lang="en-US" baseline="0" dirty="0" smtClean="0"/>
              <a:t> is</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76680BB6-F97F-4C21-9BD3-BF97283D1222}" type="slidenum">
              <a:rPr lang="en-US" smtClean="0"/>
              <a:pPr/>
              <a:t>62</a:t>
            </a:fld>
            <a:endParaRPr lang="en-US"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r>
              <a:rPr lang="en-US" dirty="0" smtClean="0"/>
              <a:t>A similar bench collapsed in 1993, removing a block roughly</a:t>
            </a:r>
            <a:r>
              <a:rPr lang="en-US" baseline="0" dirty="0" smtClean="0"/>
              <a:t> the size of two football fields</a:t>
            </a:r>
            <a:r>
              <a:rPr lang="en-US" dirty="0" smtClean="0"/>
              <a:t> from the front of the delta. A visitor, standing on the bench at the time of the collapse, disappeared into the ocean.</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Slope failure</a:t>
            </a:r>
            <a:r>
              <a:rPr lang="en-US" baseline="0" dirty="0" smtClean="0"/>
              <a:t> also occurs on massive scales on the flanks of shield volcanoes. The Hilina Slump is a good example on the southeast slopes of Kilauea.</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Vertical displacement on the Hilina Slump is up to 2000 meters and has produced </a:t>
            </a:r>
            <a:r>
              <a:rPr lang="en-US" dirty="0" smtClean="0"/>
              <a:t>pronounced</a:t>
            </a:r>
            <a:r>
              <a:rPr lang="en-US" baseline="0" dirty="0" smtClean="0"/>
              <a:t> scarps which show up nicely in this oblique radar image.</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will see</a:t>
            </a:r>
            <a:r>
              <a:rPr lang="en-US" baseline="0" dirty="0" smtClean="0"/>
              <a:t> shortly, the s</a:t>
            </a:r>
            <a:r>
              <a:rPr lang="en-US" dirty="0" smtClean="0"/>
              <a:t>carps</a:t>
            </a:r>
            <a:r>
              <a:rPr lang="en-US" baseline="0" dirty="0" smtClean="0"/>
              <a:t> associated with the Hilina Slump greatly affected the behavior of lava flows erupted from Pu’u O’o and Halema’uma’u. </a:t>
            </a:r>
            <a:endParaRPr lang="en-US" dirty="0"/>
          </a:p>
        </p:txBody>
      </p:sp>
      <p:sp>
        <p:nvSpPr>
          <p:cNvPr id="4" name="Slide Number Placeholder 3"/>
          <p:cNvSpPr>
            <a:spLocks noGrp="1"/>
          </p:cNvSpPr>
          <p:nvPr>
            <p:ph type="sldNum" sz="quarter" idx="10"/>
          </p:nvPr>
        </p:nvSpPr>
        <p:spPr/>
        <p:txBody>
          <a:bodyPr/>
          <a:lstStyle/>
          <a:p>
            <a:pPr>
              <a:defRPr/>
            </a:pPr>
            <a:fld id="{AF97C56A-6EEF-4D94-8735-5FF6A2F480E1}" type="slidenum">
              <a:rPr lang="en-US" smtClean="0"/>
              <a:pPr>
                <a:defRPr/>
              </a:pPr>
              <a:t>65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34080819-7BA3-4C58-BAD2-B13BC6CB834E}" type="slidenum">
              <a:rPr lang="en-US" smtClean="0"/>
              <a:pPr/>
              <a:t>7</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r>
              <a:rPr lang="en-US" dirty="0" smtClean="0"/>
              <a:t>Much</a:t>
            </a:r>
            <a:r>
              <a:rPr lang="en-US" baseline="0" dirty="0" smtClean="0"/>
              <a:t> of the basaltic lava that solidifies in the air from exceptionally high lava fountains lands </a:t>
            </a:r>
            <a:r>
              <a:rPr lang="en-US" baseline="0" dirty="0" smtClean="0"/>
              <a:t>as lapilli </a:t>
            </a:r>
            <a:r>
              <a:rPr lang="en-US" baseline="0" dirty="0" smtClean="0"/>
              <a:t>and cinders. </a:t>
            </a:r>
            <a:r>
              <a:rPr lang="en-US" dirty="0" smtClean="0"/>
              <a:t>During the 1959 eruption of Kilauea Iki a</a:t>
            </a:r>
            <a:r>
              <a:rPr lang="en-US" baseline="0" dirty="0" smtClean="0"/>
              <a:t> wide area up to 5km downwind</a:t>
            </a:r>
            <a:r>
              <a:rPr lang="en-US" dirty="0" smtClean="0"/>
              <a:t> was blanketed with the pea to walnut</a:t>
            </a:r>
            <a:r>
              <a:rPr lang="en-US" baseline="0" dirty="0" smtClean="0"/>
              <a:t>-sized </a:t>
            </a:r>
            <a:r>
              <a:rPr lang="en-US" dirty="0" smtClean="0"/>
              <a:t>tephra and is known as the Devastation Area because of the widespread destruction of vegetation.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020F6D83-49F7-4654-B8F1-40157F7A3FCD}" type="slidenum">
              <a:rPr lang="en-US" smtClean="0"/>
              <a:pPr/>
              <a:t>8</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r>
              <a:rPr lang="en-US" dirty="0" smtClean="0"/>
              <a:t>Less vigorous fountains may not cool the lava</a:t>
            </a:r>
            <a:r>
              <a:rPr lang="en-US" baseline="0" dirty="0" smtClean="0"/>
              <a:t> to full solidity and thus form the semi-solid lava clots known as s</a:t>
            </a:r>
            <a:r>
              <a:rPr lang="en-US" dirty="0" smtClean="0"/>
              <a:t>patter.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45D67CC3-AD71-45D5-AEAA-880898285E24}" type="slidenum">
              <a:rPr lang="en-US" smtClean="0"/>
              <a:pPr/>
              <a:t>9</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r>
              <a:rPr lang="en-US" b="0" dirty="0" smtClean="0"/>
              <a:t>This photo</a:t>
            </a:r>
            <a:r>
              <a:rPr lang="en-US" b="0" baseline="0" dirty="0" smtClean="0"/>
              <a:t> gives you a good idea of the consistency of spatter.</a:t>
            </a:r>
            <a:endParaRPr lang="en-US" b="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53699D-56FE-4A97-8CD3-701164E8ED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16A478-04EF-43AA-8642-69DB7697E1A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F71D4E-82F5-4FAF-AFC3-1FE24DE31D1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824EBF-4DB7-4306-B943-4E1352EF6D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148D88-C1BB-47C9-BFE8-BEAAD070A88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326BAE-622D-43F8-95A3-705EC4DFE9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1FC33F-B68B-4D81-8838-66F6F83D46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8E5DA3-0835-462D-BF32-5F0D83E753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A333534-8CE4-43BF-B2C9-82C5DA1D07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B0BDD1-21D2-48E7-BF1C-C001AE869BE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AD0FF9-5EA3-451C-8A08-E021C007C45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1944B042-81AC-4855-852C-8117EF6F6F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photobucket.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hyperlink" Target="http://3dparks.wr.usgs.gov/hawaii/html2/havo0079.htm"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52.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benspictures.smugmug.com/gallery/385858_9nj94/1/313111496_GUGjE/Original"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5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95266" name="Picture 2" descr="Tourists Watching Volcanic Eruption, Tourists watch steam clouds and lava fountains as Kilauea volcano pours molten lava into the Pacific Ocean on the southeast side of the island of Hawaii., © Roger Ressmeyer/CORBIS, RM, Backlit, Disaster, Eruption, Few, Hawaii, Hawaii County, Hawaii Island, Hawaii Volcanoes National Park, Hawaiian Islands, Kilauea, Landforms, Lava fountain, Natural disaster, Natural world, North America, Pacific Islands, Pacific Islands, People, Photographers, Polynesia, Polynesia, Roger Ressmeyer, Silhouette, Tourist, Tropics, USA, Volcanic eruption, Volcanic feature, Volcano"/>
          <p:cNvPicPr>
            <a:picLocks noChangeAspect="1" noChangeArrowheads="1"/>
          </p:cNvPicPr>
          <p:nvPr/>
        </p:nvPicPr>
        <p:blipFill>
          <a:blip r:embed="rId3"/>
          <a:srcRect/>
          <a:stretch>
            <a:fillRect/>
          </a:stretch>
        </p:blipFill>
        <p:spPr bwMode="auto">
          <a:xfrm>
            <a:off x="-404326" y="0"/>
            <a:ext cx="9952651" cy="6858000"/>
          </a:xfrm>
          <a:prstGeom prst="rect">
            <a:avLst/>
          </a:prstGeom>
          <a:noFill/>
        </p:spPr>
      </p:pic>
      <p:sp>
        <p:nvSpPr>
          <p:cNvPr id="2" name="Text Box 2"/>
          <p:cNvSpPr txBox="1">
            <a:spLocks noChangeArrowheads="1"/>
          </p:cNvSpPr>
          <p:nvPr/>
        </p:nvSpPr>
        <p:spPr bwMode="auto">
          <a:xfrm>
            <a:off x="457200" y="0"/>
            <a:ext cx="8229600" cy="2800767"/>
          </a:xfrm>
          <a:prstGeom prst="rect">
            <a:avLst/>
          </a:prstGeom>
          <a:noFill/>
          <a:ln w="38100">
            <a:noFill/>
            <a:miter lim="800000"/>
            <a:headEnd/>
            <a:tailEnd/>
          </a:ln>
        </p:spPr>
        <p:txBody>
          <a:bodyPr>
            <a:spAutoFit/>
          </a:bodyPr>
          <a:lstStyle/>
          <a:p>
            <a:pPr algn="ctr">
              <a:spcBef>
                <a:spcPct val="50000"/>
              </a:spcBef>
            </a:pPr>
            <a:r>
              <a:rPr lang="en-US" sz="3200" u="sng" dirty="0" smtClean="0">
                <a:solidFill>
                  <a:schemeClr val="bg2"/>
                </a:solidFill>
              </a:rPr>
              <a:t>Volcanic Features</a:t>
            </a:r>
          </a:p>
          <a:p>
            <a:pPr marL="514350" indent="-514350" algn="ctr">
              <a:spcBef>
                <a:spcPct val="50000"/>
              </a:spcBef>
              <a:buFont typeface="+mj-lt"/>
              <a:buAutoNum type="arabicPeriod"/>
            </a:pPr>
            <a:r>
              <a:rPr lang="en-US" sz="3200" dirty="0" smtClean="0">
                <a:solidFill>
                  <a:schemeClr val="bg2"/>
                </a:solidFill>
              </a:rPr>
              <a:t>Vent collapse and/or erosion</a:t>
            </a:r>
          </a:p>
          <a:p>
            <a:pPr marL="514350" indent="-514350" algn="ctr">
              <a:spcBef>
                <a:spcPct val="50000"/>
              </a:spcBef>
              <a:buFont typeface="+mj-lt"/>
              <a:buAutoNum type="arabicPeriod"/>
            </a:pPr>
            <a:r>
              <a:rPr lang="en-US" sz="3200" dirty="0" smtClean="0">
                <a:solidFill>
                  <a:srgbClr val="FFFF00"/>
                </a:solidFill>
              </a:rPr>
              <a:t>Pyroclastic eruptions</a:t>
            </a:r>
          </a:p>
          <a:p>
            <a:pPr marL="514350" indent="-514350" algn="ctr">
              <a:spcBef>
                <a:spcPct val="50000"/>
              </a:spcBef>
              <a:buFont typeface="+mj-lt"/>
              <a:buAutoNum type="arabicPeriod"/>
            </a:pPr>
            <a:r>
              <a:rPr lang="en-US" sz="3200" dirty="0" smtClean="0">
                <a:solidFill>
                  <a:schemeClr val="bg2"/>
                </a:solidFill>
              </a:rPr>
              <a:t>Lava flows and related features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2553023_L"/>
          <p:cNvPicPr>
            <a:picLocks noChangeAspect="1" noChangeArrowheads="1"/>
          </p:cNvPicPr>
          <p:nvPr/>
        </p:nvPicPr>
        <p:blipFill>
          <a:blip r:embed="rId3"/>
          <a:srcRect/>
          <a:stretch>
            <a:fillRect/>
          </a:stretch>
        </p:blipFill>
        <p:spPr bwMode="auto">
          <a:xfrm>
            <a:off x="0" y="571500"/>
            <a:ext cx="9144000" cy="5715000"/>
          </a:xfrm>
          <a:prstGeom prst="rect">
            <a:avLst/>
          </a:prstGeom>
          <a:noFill/>
          <a:ln w="9525">
            <a:noFill/>
            <a:miter lim="800000"/>
            <a:headEnd/>
            <a:tailEnd/>
          </a:ln>
        </p:spPr>
      </p:pic>
      <p:sp>
        <p:nvSpPr>
          <p:cNvPr id="70659" name="Text Box 3"/>
          <p:cNvSpPr txBox="1">
            <a:spLocks noChangeArrowheads="1"/>
          </p:cNvSpPr>
          <p:nvPr/>
        </p:nvSpPr>
        <p:spPr bwMode="auto">
          <a:xfrm>
            <a:off x="0" y="38100"/>
            <a:ext cx="9144000" cy="519113"/>
          </a:xfrm>
          <a:prstGeom prst="rect">
            <a:avLst/>
          </a:prstGeom>
          <a:noFill/>
          <a:ln w="38100">
            <a:noFill/>
            <a:miter lim="800000"/>
            <a:headEnd/>
            <a:tailEnd/>
          </a:ln>
        </p:spPr>
        <p:txBody>
          <a:bodyPr>
            <a:spAutoFit/>
          </a:bodyPr>
          <a:lstStyle/>
          <a:p>
            <a:pPr algn="ctr">
              <a:spcBef>
                <a:spcPct val="50000"/>
              </a:spcBef>
            </a:pPr>
            <a:r>
              <a:rPr lang="en-US" dirty="0"/>
              <a:t>Asymmetric Pu’u O’o cone. 6/2/86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2553022_L"/>
          <p:cNvPicPr>
            <a:picLocks noChangeAspect="1" noChangeArrowheads="1"/>
          </p:cNvPicPr>
          <p:nvPr/>
        </p:nvPicPr>
        <p:blipFill>
          <a:blip r:embed="rId3"/>
          <a:srcRect/>
          <a:stretch>
            <a:fillRect/>
          </a:stretch>
        </p:blipFill>
        <p:spPr bwMode="auto">
          <a:xfrm>
            <a:off x="0" y="571500"/>
            <a:ext cx="9144000" cy="5715000"/>
          </a:xfrm>
          <a:prstGeom prst="rect">
            <a:avLst/>
          </a:prstGeom>
          <a:noFill/>
          <a:ln w="9525">
            <a:noFill/>
            <a:miter lim="800000"/>
            <a:headEnd/>
            <a:tailEnd/>
          </a:ln>
        </p:spPr>
      </p:pic>
      <p:sp>
        <p:nvSpPr>
          <p:cNvPr id="72707" name="Text Box 4"/>
          <p:cNvSpPr txBox="1">
            <a:spLocks noChangeArrowheads="1"/>
          </p:cNvSpPr>
          <p:nvPr/>
        </p:nvSpPr>
        <p:spPr bwMode="auto">
          <a:xfrm>
            <a:off x="0" y="38100"/>
            <a:ext cx="9144000" cy="519113"/>
          </a:xfrm>
          <a:prstGeom prst="rect">
            <a:avLst/>
          </a:prstGeom>
          <a:noFill/>
          <a:ln w="38100">
            <a:noFill/>
            <a:miter lim="800000"/>
            <a:headEnd/>
            <a:tailEnd/>
          </a:ln>
        </p:spPr>
        <p:txBody>
          <a:bodyPr>
            <a:spAutoFit/>
          </a:bodyPr>
          <a:lstStyle/>
          <a:p>
            <a:pPr algn="ctr">
              <a:spcBef>
                <a:spcPct val="50000"/>
              </a:spcBef>
            </a:pPr>
            <a:r>
              <a:rPr lang="en-US" dirty="0"/>
              <a:t>Final 255m Pu’u O’o cone.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http://keithmartin.home.att.net/1924Halemaumau8.jpg"/>
          <p:cNvPicPr>
            <a:picLocks noChangeAspect="1" noChangeArrowheads="1"/>
          </p:cNvPicPr>
          <p:nvPr/>
        </p:nvPicPr>
        <p:blipFill>
          <a:blip r:embed="rId3"/>
          <a:srcRect/>
          <a:stretch>
            <a:fillRect/>
          </a:stretch>
        </p:blipFill>
        <p:spPr bwMode="auto">
          <a:xfrm>
            <a:off x="4283392" y="0"/>
            <a:ext cx="4860608" cy="6858000"/>
          </a:xfrm>
          <a:prstGeom prst="rect">
            <a:avLst/>
          </a:prstGeom>
          <a:noFill/>
        </p:spPr>
      </p:pic>
      <p:sp>
        <p:nvSpPr>
          <p:cNvPr id="4" name="TextBox 3"/>
          <p:cNvSpPr txBox="1"/>
          <p:nvPr/>
        </p:nvSpPr>
        <p:spPr>
          <a:xfrm>
            <a:off x="0" y="2736502"/>
            <a:ext cx="4286250" cy="1384995"/>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Phreatic explosion of  Halema’ uma’ u, Kilauea, 1924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3" descr="srb980814026_L"/>
          <p:cNvPicPr>
            <a:picLocks noChangeAspect="1" noChangeArrowheads="1"/>
          </p:cNvPicPr>
          <p:nvPr/>
        </p:nvPicPr>
        <p:blipFill>
          <a:blip r:embed="rId3"/>
          <a:srcRect/>
          <a:stretch>
            <a:fillRect/>
          </a:stretch>
        </p:blipFill>
        <p:spPr bwMode="auto">
          <a:xfrm>
            <a:off x="0" y="609600"/>
            <a:ext cx="9144000" cy="5715000"/>
          </a:xfrm>
          <a:prstGeom prst="rect">
            <a:avLst/>
          </a:prstGeom>
          <a:noFill/>
          <a:ln w="9525">
            <a:noFill/>
            <a:miter lim="800000"/>
            <a:headEnd/>
            <a:tailEnd/>
          </a:ln>
        </p:spPr>
      </p:pic>
      <p:sp>
        <p:nvSpPr>
          <p:cNvPr id="3" name="TextBox 2"/>
          <p:cNvSpPr txBox="1"/>
          <p:nvPr/>
        </p:nvSpPr>
        <p:spPr>
          <a:xfrm>
            <a:off x="0" y="57150"/>
            <a:ext cx="9144000" cy="492443"/>
          </a:xfrm>
          <a:prstGeom prst="rect">
            <a:avLst/>
          </a:prstGeom>
          <a:noFill/>
        </p:spPr>
        <p:txBody>
          <a:bodyPr wrap="square" rtlCol="0">
            <a:spAutoFit/>
          </a:bodyPr>
          <a:lstStyle/>
          <a:p>
            <a:pPr algn="ctr"/>
            <a:r>
              <a:rPr lang="en-US" sz="2600" dirty="0" smtClean="0">
                <a:solidFill>
                  <a:schemeClr val="bg1"/>
                </a:solidFill>
                <a:effectLst>
                  <a:outerShdw blurRad="38100" dist="38100" dir="2700000" algn="tl">
                    <a:srgbClr val="000000">
                      <a:alpha val="43137"/>
                    </a:srgbClr>
                  </a:outerShdw>
                </a:effectLst>
              </a:rPr>
              <a:t>Volcanic Blocks from Halema’uma’u Explosions of 1924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http://www.carnegiemnh.org/news/08-oct-dec/lanting/lanting3_72.jpg"/>
          <p:cNvPicPr>
            <a:picLocks noChangeAspect="1" noChangeArrowheads="1"/>
          </p:cNvPicPr>
          <p:nvPr/>
        </p:nvPicPr>
        <p:blipFill>
          <a:blip r:embed="rId3" cstate="print"/>
          <a:srcRect/>
          <a:stretch>
            <a:fillRect/>
          </a:stretch>
        </p:blipFill>
        <p:spPr bwMode="auto">
          <a:xfrm flipH="1">
            <a:off x="0" y="0"/>
            <a:ext cx="4038600" cy="6858000"/>
          </a:xfrm>
          <a:prstGeom prst="rect">
            <a:avLst/>
          </a:prstGeom>
          <a:noFill/>
        </p:spPr>
      </p:pic>
      <p:sp>
        <p:nvSpPr>
          <p:cNvPr id="4" name="Text Box 2"/>
          <p:cNvSpPr txBox="1">
            <a:spLocks noChangeArrowheads="1"/>
          </p:cNvSpPr>
          <p:nvPr/>
        </p:nvSpPr>
        <p:spPr bwMode="auto">
          <a:xfrm>
            <a:off x="3962400" y="201007"/>
            <a:ext cx="5295900" cy="6494085"/>
          </a:xfrm>
          <a:prstGeom prst="rect">
            <a:avLst/>
          </a:prstGeom>
          <a:noFill/>
          <a:ln w="38100">
            <a:noFill/>
            <a:miter lim="800000"/>
            <a:headEnd/>
            <a:tailEnd/>
          </a:ln>
        </p:spPr>
        <p:txBody>
          <a:bodyPr wrap="square">
            <a:spAutoFit/>
          </a:bodyPr>
          <a:lstStyle/>
          <a:p>
            <a:pPr algn="ctr">
              <a:spcBef>
                <a:spcPct val="50000"/>
              </a:spcBef>
            </a:pPr>
            <a:r>
              <a:rPr lang="en-US" sz="3200" u="sng" dirty="0" smtClean="0">
                <a:solidFill>
                  <a:schemeClr val="bg2"/>
                </a:solidFill>
              </a:rPr>
              <a:t>Volcanic Features</a:t>
            </a:r>
          </a:p>
          <a:p>
            <a:pPr marL="514350" indent="-514350">
              <a:spcBef>
                <a:spcPct val="50000"/>
              </a:spcBef>
              <a:buFont typeface="+mj-lt"/>
              <a:buAutoNum type="arabicPeriod"/>
            </a:pPr>
            <a:r>
              <a:rPr lang="en-US" sz="3200" dirty="0" smtClean="0">
                <a:solidFill>
                  <a:schemeClr val="bg2"/>
                </a:solidFill>
              </a:rPr>
              <a:t>Vent collapse and/or erosion</a:t>
            </a:r>
          </a:p>
          <a:p>
            <a:pPr marL="514350" indent="-514350">
              <a:spcBef>
                <a:spcPct val="50000"/>
              </a:spcBef>
              <a:buFont typeface="+mj-lt"/>
              <a:buAutoNum type="arabicPeriod"/>
            </a:pPr>
            <a:r>
              <a:rPr lang="en-US" sz="3200" dirty="0" smtClean="0">
                <a:solidFill>
                  <a:schemeClr val="bg2"/>
                </a:solidFill>
              </a:rPr>
              <a:t>Pyroclastic eruptions</a:t>
            </a:r>
          </a:p>
          <a:p>
            <a:pPr marL="514350" indent="-514350">
              <a:spcBef>
                <a:spcPct val="50000"/>
              </a:spcBef>
              <a:buFont typeface="+mj-lt"/>
              <a:buAutoNum type="arabicPeriod"/>
            </a:pPr>
            <a:r>
              <a:rPr lang="en-US" sz="3200" dirty="0" smtClean="0">
                <a:solidFill>
                  <a:srgbClr val="FFC000"/>
                </a:solidFill>
              </a:rPr>
              <a:t>Lava flows and related features</a:t>
            </a:r>
          </a:p>
          <a:p>
            <a:pPr marL="971550" lvl="1" indent="-514350">
              <a:spcBef>
                <a:spcPct val="50000"/>
              </a:spcBef>
              <a:buFont typeface="Arial" pitchFamily="34" charset="0"/>
              <a:buChar char="•"/>
            </a:pPr>
            <a:r>
              <a:rPr lang="en-US" sz="3200" dirty="0" smtClean="0">
                <a:solidFill>
                  <a:srgbClr val="FFC000"/>
                </a:solidFill>
              </a:rPr>
              <a:t>Vents</a:t>
            </a:r>
          </a:p>
          <a:p>
            <a:pPr marL="971550" lvl="1" indent="-514350">
              <a:spcBef>
                <a:spcPct val="50000"/>
              </a:spcBef>
              <a:buFont typeface="Arial" pitchFamily="34" charset="0"/>
              <a:buChar char="•"/>
            </a:pPr>
            <a:r>
              <a:rPr lang="en-US" sz="3200" dirty="0" smtClean="0">
                <a:solidFill>
                  <a:srgbClr val="FFC000"/>
                </a:solidFill>
              </a:rPr>
              <a:t>Lava tubes</a:t>
            </a:r>
          </a:p>
          <a:p>
            <a:pPr marL="971550" lvl="1" indent="-514350">
              <a:spcBef>
                <a:spcPct val="50000"/>
              </a:spcBef>
              <a:buFont typeface="Arial" pitchFamily="34" charset="0"/>
              <a:buChar char="•"/>
            </a:pPr>
            <a:r>
              <a:rPr lang="en-US" sz="3200" dirty="0" smtClean="0">
                <a:solidFill>
                  <a:srgbClr val="FFC000"/>
                </a:solidFill>
              </a:rPr>
              <a:t>Lava types </a:t>
            </a:r>
            <a:br>
              <a:rPr lang="en-US" sz="3200" dirty="0" smtClean="0">
                <a:solidFill>
                  <a:srgbClr val="FFC000"/>
                </a:solidFill>
              </a:rPr>
            </a:br>
            <a:r>
              <a:rPr lang="en-US" sz="3200" dirty="0" smtClean="0">
                <a:solidFill>
                  <a:srgbClr val="FFC000"/>
                </a:solidFill>
              </a:rPr>
              <a:t>(chaos theory)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dds24-436_large"/>
          <p:cNvPicPr>
            <a:picLocks noChangeAspect="1" noChangeArrowheads="1"/>
          </p:cNvPicPr>
          <p:nvPr/>
        </p:nvPicPr>
        <p:blipFill>
          <a:blip r:embed="rId3"/>
          <a:srcRect/>
          <a:stretch>
            <a:fillRect/>
          </a:stretch>
        </p:blipFill>
        <p:spPr bwMode="auto">
          <a:xfrm>
            <a:off x="0" y="571500"/>
            <a:ext cx="9144000" cy="5715000"/>
          </a:xfrm>
          <a:prstGeom prst="rect">
            <a:avLst/>
          </a:prstGeom>
          <a:noFill/>
          <a:ln w="9525">
            <a:noFill/>
            <a:miter lim="800000"/>
            <a:headEnd/>
            <a:tailEnd/>
          </a:ln>
        </p:spPr>
      </p:pic>
      <p:sp>
        <p:nvSpPr>
          <p:cNvPr id="101379" name="Text Box 3"/>
          <p:cNvSpPr txBox="1">
            <a:spLocks noChangeArrowheads="1"/>
          </p:cNvSpPr>
          <p:nvPr/>
        </p:nvSpPr>
        <p:spPr bwMode="auto">
          <a:xfrm>
            <a:off x="0" y="0"/>
            <a:ext cx="9144000" cy="519113"/>
          </a:xfrm>
          <a:prstGeom prst="rect">
            <a:avLst/>
          </a:prstGeom>
          <a:noFill/>
          <a:ln w="38100">
            <a:noFill/>
            <a:miter lim="800000"/>
            <a:headEnd/>
            <a:tailEnd/>
          </a:ln>
        </p:spPr>
        <p:txBody>
          <a:bodyPr>
            <a:spAutoFit/>
          </a:bodyPr>
          <a:lstStyle/>
          <a:p>
            <a:pPr algn="ctr">
              <a:spcBef>
                <a:spcPct val="50000"/>
              </a:spcBef>
            </a:pPr>
            <a:r>
              <a:rPr lang="en-US" dirty="0"/>
              <a:t>Spatter and cinder cone on Pu’u O’o flank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descr="http://hawaii.home.att.net/Lavastream.jpg"/>
          <p:cNvPicPr>
            <a:picLocks noChangeAspect="1" noChangeArrowheads="1"/>
          </p:cNvPicPr>
          <p:nvPr/>
        </p:nvPicPr>
        <p:blipFill>
          <a:blip r:embed="rId3"/>
          <a:srcRect/>
          <a:stretch>
            <a:fillRect/>
          </a:stretch>
        </p:blipFill>
        <p:spPr bwMode="auto">
          <a:xfrm>
            <a:off x="2298700" y="0"/>
            <a:ext cx="4546600" cy="6888788"/>
          </a:xfrm>
          <a:prstGeom prst="rect">
            <a:avLst/>
          </a:prstGeom>
          <a:noFill/>
        </p:spPr>
      </p:pic>
      <p:sp>
        <p:nvSpPr>
          <p:cNvPr id="4" name="Rectangle 3"/>
          <p:cNvSpPr/>
          <p:nvPr/>
        </p:nvSpPr>
        <p:spPr>
          <a:xfrm>
            <a:off x="6944061" y="2951946"/>
            <a:ext cx="1857040" cy="954107"/>
          </a:xfrm>
          <a:prstGeom prst="rect">
            <a:avLst/>
          </a:prstGeom>
        </p:spPr>
        <p:txBody>
          <a:bodyPr wrap="square">
            <a:spAutoFit/>
          </a:bodyPr>
          <a:lstStyle/>
          <a:p>
            <a:pPr algn="ctr"/>
            <a:r>
              <a:rPr lang="en-US" dirty="0" smtClean="0"/>
              <a:t>Kilauea lava flow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202" name="Picture 2" descr="http://hawaii.home.att.net/Kilauea6.jpg"/>
          <p:cNvPicPr>
            <a:picLocks noChangeAspect="1" noChangeArrowheads="1"/>
          </p:cNvPicPr>
          <p:nvPr/>
        </p:nvPicPr>
        <p:blipFill>
          <a:blip r:embed="rId3"/>
          <a:srcRect/>
          <a:stretch>
            <a:fillRect/>
          </a:stretch>
        </p:blipFill>
        <p:spPr bwMode="auto">
          <a:xfrm>
            <a:off x="1944994" y="-76200"/>
            <a:ext cx="5254011" cy="7924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24ds182_L"/>
          <p:cNvPicPr>
            <a:picLocks noChangeAspect="1" noChangeArrowheads="1"/>
          </p:cNvPicPr>
          <p:nvPr/>
        </p:nvPicPr>
        <p:blipFill>
          <a:blip r:embed="rId3"/>
          <a:srcRect/>
          <a:stretch>
            <a:fillRect/>
          </a:stretch>
        </p:blipFill>
        <p:spPr bwMode="auto">
          <a:xfrm>
            <a:off x="0" y="571500"/>
            <a:ext cx="9144000" cy="5715000"/>
          </a:xfrm>
          <a:prstGeom prst="rect">
            <a:avLst/>
          </a:prstGeom>
          <a:noFill/>
          <a:ln w="9525">
            <a:noFill/>
            <a:miter lim="800000"/>
            <a:headEnd/>
            <a:tailEnd/>
          </a:ln>
        </p:spPr>
      </p:pic>
      <p:sp>
        <p:nvSpPr>
          <p:cNvPr id="71683" name="Text Box 3"/>
          <p:cNvSpPr txBox="1">
            <a:spLocks noChangeArrowheads="1"/>
          </p:cNvSpPr>
          <p:nvPr/>
        </p:nvSpPr>
        <p:spPr bwMode="auto">
          <a:xfrm>
            <a:off x="0" y="0"/>
            <a:ext cx="9144000" cy="523220"/>
          </a:xfrm>
          <a:prstGeom prst="rect">
            <a:avLst/>
          </a:prstGeom>
          <a:noFill/>
          <a:ln w="38100">
            <a:noFill/>
            <a:miter lim="800000"/>
            <a:headEnd/>
            <a:tailEnd/>
          </a:ln>
        </p:spPr>
        <p:txBody>
          <a:bodyPr>
            <a:spAutoFit/>
          </a:bodyPr>
          <a:lstStyle/>
          <a:p>
            <a:pPr algn="ctr">
              <a:spcBef>
                <a:spcPct val="50000"/>
              </a:spcBef>
            </a:pPr>
            <a:r>
              <a:rPr lang="en-US" dirty="0"/>
              <a:t>Newly </a:t>
            </a:r>
            <a:r>
              <a:rPr lang="en-US" dirty="0" smtClean="0"/>
              <a:t>opened </a:t>
            </a:r>
            <a:r>
              <a:rPr lang="en-US" dirty="0"/>
              <a:t>fissures </a:t>
            </a:r>
            <a:r>
              <a:rPr lang="en-US" dirty="0" err="1"/>
              <a:t>uprift</a:t>
            </a:r>
            <a:r>
              <a:rPr lang="en-US" dirty="0"/>
              <a:t> of Pu’u O’o 7/18/86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154" name="Picture 2" descr="http://alohahawaii.home.att.net/PuuKahaualea.jpg"/>
          <p:cNvPicPr>
            <a:picLocks noChangeAspect="1" noChangeArrowheads="1"/>
          </p:cNvPicPr>
          <p:nvPr/>
        </p:nvPicPr>
        <p:blipFill>
          <a:blip r:embed="rId3"/>
          <a:srcRect/>
          <a:stretch>
            <a:fillRect/>
          </a:stretch>
        </p:blipFill>
        <p:spPr bwMode="auto">
          <a:xfrm>
            <a:off x="-304800" y="176212"/>
            <a:ext cx="9753600" cy="65055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2553028_L"/>
          <p:cNvPicPr>
            <a:picLocks noChangeAspect="1" noChangeArrowheads="1"/>
          </p:cNvPicPr>
          <p:nvPr/>
        </p:nvPicPr>
        <p:blipFill>
          <a:blip r:embed="rId3"/>
          <a:srcRect/>
          <a:stretch>
            <a:fillRect/>
          </a:stretch>
        </p:blipFill>
        <p:spPr bwMode="auto">
          <a:xfrm>
            <a:off x="1219200" y="0"/>
            <a:ext cx="4291013" cy="6858000"/>
          </a:xfrm>
          <a:prstGeom prst="rect">
            <a:avLst/>
          </a:prstGeom>
          <a:noFill/>
          <a:ln w="9525">
            <a:noFill/>
            <a:miter lim="800000"/>
            <a:headEnd/>
            <a:tailEnd/>
          </a:ln>
        </p:spPr>
      </p:pic>
      <p:sp>
        <p:nvSpPr>
          <p:cNvPr id="63491" name="Text Box 3"/>
          <p:cNvSpPr txBox="1">
            <a:spLocks noChangeArrowheads="1"/>
          </p:cNvSpPr>
          <p:nvPr/>
        </p:nvSpPr>
        <p:spPr bwMode="auto">
          <a:xfrm>
            <a:off x="5486400" y="1524000"/>
            <a:ext cx="3657600" cy="1587500"/>
          </a:xfrm>
          <a:prstGeom prst="rect">
            <a:avLst/>
          </a:prstGeom>
          <a:noFill/>
          <a:ln w="38100">
            <a:noFill/>
            <a:miter lim="800000"/>
            <a:headEnd/>
            <a:tailEnd/>
          </a:ln>
        </p:spPr>
        <p:txBody>
          <a:bodyPr>
            <a:spAutoFit/>
          </a:bodyPr>
          <a:lstStyle/>
          <a:p>
            <a:pPr algn="ctr">
              <a:spcBef>
                <a:spcPct val="50000"/>
              </a:spcBef>
            </a:pPr>
            <a:r>
              <a:rPr lang="en-US" dirty="0"/>
              <a:t>2/4/85 </a:t>
            </a:r>
          </a:p>
          <a:p>
            <a:pPr algn="ctr">
              <a:spcBef>
                <a:spcPct val="50000"/>
              </a:spcBef>
            </a:pPr>
            <a:r>
              <a:rPr lang="en-US" dirty="0"/>
              <a:t>Pu’u O’o at full throttle! </a:t>
            </a:r>
          </a:p>
        </p:txBody>
      </p:sp>
      <p:sp>
        <p:nvSpPr>
          <p:cNvPr id="63492" name="Text Box 4"/>
          <p:cNvSpPr txBox="1">
            <a:spLocks noChangeArrowheads="1"/>
          </p:cNvSpPr>
          <p:nvPr/>
        </p:nvSpPr>
        <p:spPr bwMode="auto">
          <a:xfrm>
            <a:off x="3657600" y="4343400"/>
            <a:ext cx="2057400" cy="1552575"/>
          </a:xfrm>
          <a:prstGeom prst="rect">
            <a:avLst/>
          </a:prstGeom>
          <a:noFill/>
          <a:ln w="38100">
            <a:noFill/>
            <a:miter lim="800000"/>
            <a:headEnd/>
            <a:tailEnd/>
          </a:ln>
        </p:spPr>
        <p:txBody>
          <a:bodyPr>
            <a:spAutoFit/>
          </a:bodyPr>
          <a:lstStyle/>
          <a:p>
            <a:pPr algn="ctr">
              <a:spcBef>
                <a:spcPct val="50000"/>
              </a:spcBef>
            </a:pPr>
            <a:r>
              <a:rPr lang="en-US" sz="2400">
                <a:solidFill>
                  <a:schemeClr val="bg1"/>
                </a:solidFill>
              </a:rPr>
              <a:t>Cinders, pumice, Pele’s hair, Pele’s tears</a:t>
            </a:r>
          </a:p>
        </p:txBody>
      </p:sp>
      <p:sp>
        <p:nvSpPr>
          <p:cNvPr id="63493" name="Text Box 5"/>
          <p:cNvSpPr txBox="1">
            <a:spLocks noChangeArrowheads="1"/>
          </p:cNvSpPr>
          <p:nvPr/>
        </p:nvSpPr>
        <p:spPr bwMode="auto">
          <a:xfrm>
            <a:off x="0" y="5911850"/>
            <a:ext cx="2362200" cy="946150"/>
          </a:xfrm>
          <a:prstGeom prst="rect">
            <a:avLst/>
          </a:prstGeom>
          <a:noFill/>
          <a:ln w="38100">
            <a:noFill/>
            <a:miter lim="800000"/>
            <a:headEnd/>
            <a:tailEnd/>
          </a:ln>
        </p:spPr>
        <p:txBody>
          <a:bodyPr>
            <a:spAutoFit/>
          </a:bodyPr>
          <a:lstStyle/>
          <a:p>
            <a:pPr algn="ctr">
              <a:spcBef>
                <a:spcPct val="50000"/>
              </a:spcBef>
            </a:pPr>
            <a:r>
              <a:rPr lang="en-US"/>
              <a:t>Cinder-and-spatter cone</a:t>
            </a:r>
          </a:p>
        </p:txBody>
      </p:sp>
      <p:sp>
        <p:nvSpPr>
          <p:cNvPr id="63494" name="Text Box 6"/>
          <p:cNvSpPr txBox="1">
            <a:spLocks noChangeArrowheads="1"/>
          </p:cNvSpPr>
          <p:nvPr/>
        </p:nvSpPr>
        <p:spPr bwMode="auto">
          <a:xfrm>
            <a:off x="5638800" y="5943600"/>
            <a:ext cx="3505200" cy="519113"/>
          </a:xfrm>
          <a:prstGeom prst="rect">
            <a:avLst/>
          </a:prstGeom>
          <a:noFill/>
          <a:ln w="38100">
            <a:noFill/>
            <a:miter lim="800000"/>
            <a:headEnd/>
            <a:tailEnd/>
          </a:ln>
        </p:spPr>
        <p:txBody>
          <a:bodyPr>
            <a:spAutoFit/>
          </a:bodyPr>
          <a:lstStyle/>
          <a:p>
            <a:pPr algn="ctr">
              <a:spcBef>
                <a:spcPct val="50000"/>
              </a:spcBef>
            </a:pPr>
            <a:r>
              <a:rPr lang="en-US"/>
              <a:t>Lava flow</a:t>
            </a:r>
          </a:p>
        </p:txBody>
      </p:sp>
      <p:sp>
        <p:nvSpPr>
          <p:cNvPr id="63495" name="Line 7"/>
          <p:cNvSpPr>
            <a:spLocks noChangeShapeType="1"/>
          </p:cNvSpPr>
          <p:nvPr/>
        </p:nvSpPr>
        <p:spPr bwMode="auto">
          <a:xfrm flipH="1">
            <a:off x="4267200" y="6172200"/>
            <a:ext cx="2209800" cy="4572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178" name="Picture 2" descr="http://keith.martin.home.att.net/LavaLakeL.jpg"/>
          <p:cNvPicPr>
            <a:picLocks noChangeAspect="1" noChangeArrowheads="1"/>
          </p:cNvPicPr>
          <p:nvPr/>
        </p:nvPicPr>
        <p:blipFill>
          <a:blip r:embed="rId3"/>
          <a:srcRect/>
          <a:stretch>
            <a:fillRect/>
          </a:stretch>
        </p:blipFill>
        <p:spPr bwMode="auto">
          <a:xfrm>
            <a:off x="-29883" y="495300"/>
            <a:ext cx="9203765" cy="5867400"/>
          </a:xfrm>
          <a:prstGeom prst="rect">
            <a:avLst/>
          </a:prstGeom>
          <a:noFill/>
        </p:spPr>
      </p:pic>
      <p:sp>
        <p:nvSpPr>
          <p:cNvPr id="3" name="Rectangle 2"/>
          <p:cNvSpPr/>
          <p:nvPr/>
        </p:nvSpPr>
        <p:spPr>
          <a:xfrm>
            <a:off x="2990477" y="0"/>
            <a:ext cx="3163045" cy="523220"/>
          </a:xfrm>
          <a:prstGeom prst="rect">
            <a:avLst/>
          </a:prstGeom>
        </p:spPr>
        <p:txBody>
          <a:bodyPr wrap="none">
            <a:spAutoFit/>
          </a:bodyPr>
          <a:lstStyle/>
          <a:p>
            <a:r>
              <a:rPr lang="en-US" dirty="0" smtClean="0"/>
              <a:t>Kilauea lava lake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uuOo-obliquemap1_large"/>
          <p:cNvPicPr>
            <a:picLocks noChangeAspect="1" noChangeArrowheads="1"/>
          </p:cNvPicPr>
          <p:nvPr/>
        </p:nvPicPr>
        <p:blipFill>
          <a:blip r:embed="rId3"/>
          <a:srcRect/>
          <a:stretch>
            <a:fillRect/>
          </a:stretch>
        </p:blipFill>
        <p:spPr bwMode="auto">
          <a:xfrm>
            <a:off x="0" y="457200"/>
            <a:ext cx="9144000" cy="5921375"/>
          </a:xfrm>
          <a:prstGeom prst="rect">
            <a:avLst/>
          </a:prstGeom>
          <a:noFill/>
          <a:ln w="9525">
            <a:noFill/>
            <a:miter lim="800000"/>
            <a:headEnd/>
            <a:tailEnd/>
          </a:ln>
        </p:spPr>
      </p:pic>
      <p:sp>
        <p:nvSpPr>
          <p:cNvPr id="3" name="Rectangle 2"/>
          <p:cNvSpPr/>
          <p:nvPr/>
        </p:nvSpPr>
        <p:spPr>
          <a:xfrm>
            <a:off x="5582164" y="3586490"/>
            <a:ext cx="2323072" cy="523220"/>
          </a:xfrm>
          <a:prstGeom prst="rect">
            <a:avLst/>
          </a:prstGeom>
        </p:spPr>
        <p:txBody>
          <a:bodyPr wrap="none">
            <a:spAutoFit/>
          </a:bodyPr>
          <a:lstStyle/>
          <a:p>
            <a:r>
              <a:rPr lang="en-US" dirty="0" smtClean="0">
                <a:solidFill>
                  <a:schemeClr val="bg1"/>
                </a:solidFill>
                <a:effectLst>
                  <a:outerShdw blurRad="38100" dist="38100" dir="2700000" algn="tl">
                    <a:srgbClr val="000000">
                      <a:alpha val="43137"/>
                    </a:srgbClr>
                  </a:outerShdw>
                </a:effectLst>
              </a:rPr>
              <a:t>Kupaianaha </a:t>
            </a:r>
            <a:endParaRPr lang="en-US"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2297895" y="3700790"/>
            <a:ext cx="2020105" cy="523220"/>
          </a:xfrm>
          <a:prstGeom prst="rect">
            <a:avLst/>
          </a:prstGeom>
        </p:spPr>
        <p:txBody>
          <a:bodyPr wrap="none">
            <a:spAutoFit/>
          </a:bodyPr>
          <a:lstStyle/>
          <a:p>
            <a:r>
              <a:rPr lang="en-US" dirty="0" smtClean="0">
                <a:solidFill>
                  <a:schemeClr val="bg1"/>
                </a:solidFill>
                <a:effectLst>
                  <a:outerShdw blurRad="38100" dist="38100" dir="2700000" algn="tl">
                    <a:srgbClr val="000000">
                      <a:alpha val="43137"/>
                    </a:srgbClr>
                  </a:outerShdw>
                </a:effectLst>
              </a:rPr>
              <a:t>Pu`u `Ō `ō </a:t>
            </a:r>
            <a:endParaRPr lang="en-US" dirty="0">
              <a:solidFill>
                <a:schemeClr val="bg1"/>
              </a:solidFill>
              <a:effectLst>
                <a:outerShdw blurRad="38100" dist="38100" dir="2700000" algn="tl">
                  <a:srgbClr val="000000">
                    <a:alpha val="43137"/>
                  </a:srgbClr>
                </a:outerShdw>
              </a:effectLst>
            </a:endParaRPr>
          </a:p>
        </p:txBody>
      </p:sp>
      <p:cxnSp>
        <p:nvCxnSpPr>
          <p:cNvPr id="6" name="Straight Arrow Connector 5"/>
          <p:cNvCxnSpPr/>
          <p:nvPr/>
        </p:nvCxnSpPr>
        <p:spPr bwMode="auto">
          <a:xfrm rot="10800000" flipV="1">
            <a:off x="5270500" y="4051300"/>
            <a:ext cx="647700" cy="406400"/>
          </a:xfrm>
          <a:prstGeom prst="straightConnector1">
            <a:avLst/>
          </a:prstGeom>
          <a:solidFill>
            <a:schemeClr val="accent1"/>
          </a:solidFill>
          <a:ln w="38100" cap="flat" cmpd="sng" algn="ctr">
            <a:solidFill>
              <a:schemeClr val="bg1"/>
            </a:solidFill>
            <a:prstDash val="solid"/>
            <a:round/>
            <a:headEnd type="none" w="med" len="med"/>
            <a:tailEnd type="arrow"/>
          </a:ln>
          <a:effectLst>
            <a:outerShdw blurRad="50800" dist="38100" dir="2700000" algn="tl" rotWithShape="0">
              <a:prstClr val="black">
                <a:alpha val="40000"/>
              </a:prstClr>
            </a:outerShdw>
          </a:effectLst>
        </p:spPr>
      </p:cxnSp>
      <p:cxnSp>
        <p:nvCxnSpPr>
          <p:cNvPr id="9" name="Straight Arrow Connector 8"/>
          <p:cNvCxnSpPr/>
          <p:nvPr/>
        </p:nvCxnSpPr>
        <p:spPr bwMode="auto">
          <a:xfrm>
            <a:off x="4152900" y="3975100"/>
            <a:ext cx="584200" cy="393700"/>
          </a:xfrm>
          <a:prstGeom prst="straightConnector1">
            <a:avLst/>
          </a:prstGeom>
          <a:solidFill>
            <a:schemeClr val="accent1"/>
          </a:solidFill>
          <a:ln w="38100" cap="flat" cmpd="sng" algn="ctr">
            <a:solidFill>
              <a:schemeClr val="bg1"/>
            </a:solidFill>
            <a:prstDash val="solid"/>
            <a:round/>
            <a:headEnd type="none" w="med" len="med"/>
            <a:tailEnd type="arrow"/>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30210600-048_large"/>
          <p:cNvPicPr>
            <a:picLocks noChangeAspect="1" noChangeArrowheads="1"/>
          </p:cNvPicPr>
          <p:nvPr/>
        </p:nvPicPr>
        <p:blipFill>
          <a:blip r:embed="rId3"/>
          <a:srcRect/>
          <a:stretch>
            <a:fillRect/>
          </a:stretch>
        </p:blipFill>
        <p:spPr bwMode="auto">
          <a:xfrm>
            <a:off x="0" y="977900"/>
            <a:ext cx="9144000" cy="5715000"/>
          </a:xfrm>
          <a:prstGeom prst="rect">
            <a:avLst/>
          </a:prstGeom>
          <a:noFill/>
          <a:ln w="9525">
            <a:noFill/>
            <a:miter lim="800000"/>
            <a:headEnd/>
            <a:tailEnd/>
          </a:ln>
        </p:spPr>
      </p:pic>
      <p:sp>
        <p:nvSpPr>
          <p:cNvPr id="75779" name="Text Box 3"/>
          <p:cNvSpPr txBox="1">
            <a:spLocks noChangeArrowheads="1"/>
          </p:cNvSpPr>
          <p:nvPr/>
        </p:nvSpPr>
        <p:spPr bwMode="auto">
          <a:xfrm>
            <a:off x="0" y="0"/>
            <a:ext cx="9144000" cy="523220"/>
          </a:xfrm>
          <a:prstGeom prst="rect">
            <a:avLst/>
          </a:prstGeom>
          <a:noFill/>
          <a:ln w="38100">
            <a:noFill/>
            <a:miter lim="800000"/>
            <a:headEnd/>
            <a:tailEnd/>
          </a:ln>
        </p:spPr>
        <p:txBody>
          <a:bodyPr>
            <a:spAutoFit/>
          </a:bodyPr>
          <a:lstStyle/>
          <a:p>
            <a:pPr algn="ctr">
              <a:spcBef>
                <a:spcPct val="50000"/>
              </a:spcBef>
            </a:pPr>
            <a:r>
              <a:rPr lang="en-US" dirty="0" smtClean="0"/>
              <a:t>Lava pond and </a:t>
            </a:r>
            <a:r>
              <a:rPr lang="en-US" dirty="0" err="1" smtClean="0"/>
              <a:t>sheil</a:t>
            </a:r>
            <a:r>
              <a:rPr lang="en-US" dirty="0" smtClean="0"/>
              <a:t> atop Kupaianaha </a:t>
            </a:r>
            <a:r>
              <a:rPr lang="en-US" dirty="0"/>
              <a:t>vent.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30424305-048_large"/>
          <p:cNvPicPr>
            <a:picLocks noChangeAspect="1" noChangeArrowheads="1"/>
          </p:cNvPicPr>
          <p:nvPr/>
        </p:nvPicPr>
        <p:blipFill>
          <a:blip r:embed="rId3"/>
          <a:srcRect/>
          <a:stretch>
            <a:fillRect/>
          </a:stretch>
        </p:blipFill>
        <p:spPr bwMode="auto">
          <a:xfrm>
            <a:off x="0" y="1143000"/>
            <a:ext cx="9144000" cy="5715000"/>
          </a:xfrm>
          <a:prstGeom prst="rect">
            <a:avLst/>
          </a:prstGeom>
          <a:noFill/>
          <a:ln w="9525">
            <a:noFill/>
            <a:miter lim="800000"/>
            <a:headEnd/>
            <a:tailEnd/>
          </a:ln>
        </p:spPr>
      </p:pic>
      <p:sp>
        <p:nvSpPr>
          <p:cNvPr id="76803" name="Text Box 3"/>
          <p:cNvSpPr txBox="1">
            <a:spLocks noChangeArrowheads="1"/>
          </p:cNvSpPr>
          <p:nvPr/>
        </p:nvSpPr>
        <p:spPr bwMode="auto">
          <a:xfrm>
            <a:off x="0" y="76200"/>
            <a:ext cx="9144000" cy="954107"/>
          </a:xfrm>
          <a:prstGeom prst="rect">
            <a:avLst/>
          </a:prstGeom>
          <a:noFill/>
          <a:ln w="38100">
            <a:noFill/>
            <a:miter lim="800000"/>
            <a:headEnd/>
            <a:tailEnd/>
          </a:ln>
        </p:spPr>
        <p:txBody>
          <a:bodyPr>
            <a:spAutoFit/>
          </a:bodyPr>
          <a:lstStyle/>
          <a:p>
            <a:pPr algn="ctr">
              <a:spcBef>
                <a:spcPct val="50000"/>
              </a:spcBef>
            </a:pPr>
            <a:r>
              <a:rPr lang="en-US" dirty="0" smtClean="0"/>
              <a:t>Lava </a:t>
            </a:r>
            <a:r>
              <a:rPr lang="en-US" dirty="0"/>
              <a:t>channel becomes lava </a:t>
            </a:r>
            <a:r>
              <a:rPr lang="en-US" dirty="0" smtClean="0"/>
              <a:t>tube, which </a:t>
            </a:r>
            <a:r>
              <a:rPr lang="en-US" dirty="0"/>
              <a:t>soon reached sea.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ttaway view of Kilauea Volcano and the east rift zone, Hawai`i"/>
          <p:cNvPicPr>
            <a:picLocks noChangeAspect="1" noChangeArrowheads="1"/>
          </p:cNvPicPr>
          <p:nvPr/>
        </p:nvPicPr>
        <p:blipFill>
          <a:blip r:embed="rId3"/>
          <a:srcRect/>
          <a:stretch>
            <a:fillRect/>
          </a:stretch>
        </p:blipFill>
        <p:spPr bwMode="auto">
          <a:xfrm>
            <a:off x="11872" y="1735137"/>
            <a:ext cx="9132128" cy="33877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vulkanflug01"/>
          <p:cNvPicPr>
            <a:picLocks noChangeAspect="1" noChangeArrowheads="1"/>
          </p:cNvPicPr>
          <p:nvPr/>
        </p:nvPicPr>
        <p:blipFill>
          <a:blip r:embed="rId3"/>
          <a:srcRect/>
          <a:stretch>
            <a:fillRect/>
          </a:stretch>
        </p:blipFill>
        <p:spPr bwMode="auto">
          <a:xfrm>
            <a:off x="0" y="381000"/>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dds24-404_largeA"/>
          <p:cNvPicPr>
            <a:picLocks noChangeAspect="1" noChangeArrowheads="1"/>
          </p:cNvPicPr>
          <p:nvPr/>
        </p:nvPicPr>
        <p:blipFill>
          <a:blip r:embed="rId3"/>
          <a:srcRect/>
          <a:stretch>
            <a:fillRect/>
          </a:stretch>
        </p:blipFill>
        <p:spPr bwMode="auto">
          <a:xfrm rot="21158673">
            <a:off x="533400" y="914400"/>
            <a:ext cx="8083550" cy="5053013"/>
          </a:xfrm>
          <a:prstGeom prst="rect">
            <a:avLst/>
          </a:prstGeom>
          <a:noFill/>
          <a:ln w="9525">
            <a:noFill/>
            <a:miter lim="800000"/>
            <a:headEnd/>
            <a:tailEnd/>
          </a:ln>
        </p:spPr>
      </p:pic>
      <p:sp>
        <p:nvSpPr>
          <p:cNvPr id="3" name="Rectangle 2"/>
          <p:cNvSpPr/>
          <p:nvPr/>
        </p:nvSpPr>
        <p:spPr>
          <a:xfrm>
            <a:off x="3087659" y="0"/>
            <a:ext cx="2968682" cy="523220"/>
          </a:xfrm>
          <a:prstGeom prst="rect">
            <a:avLst/>
          </a:prstGeom>
        </p:spPr>
        <p:txBody>
          <a:bodyPr wrap="square">
            <a:spAutoFit/>
          </a:bodyPr>
          <a:lstStyle/>
          <a:p>
            <a:pPr algn="ctr"/>
            <a:r>
              <a:rPr lang="en-US" dirty="0" err="1" smtClean="0"/>
              <a:t>Kalapana</a:t>
            </a:r>
            <a:r>
              <a:rPr lang="en-US" dirty="0" smtClean="0"/>
              <a:t> before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dds24-406_largeB"/>
          <p:cNvPicPr>
            <a:picLocks noChangeAspect="1" noChangeArrowheads="1"/>
          </p:cNvPicPr>
          <p:nvPr/>
        </p:nvPicPr>
        <p:blipFill>
          <a:blip r:embed="rId3"/>
          <a:srcRect/>
          <a:stretch>
            <a:fillRect/>
          </a:stretch>
        </p:blipFill>
        <p:spPr bwMode="auto">
          <a:xfrm>
            <a:off x="914400" y="1047750"/>
            <a:ext cx="7620000" cy="4762500"/>
          </a:xfrm>
          <a:prstGeom prst="rect">
            <a:avLst/>
          </a:prstGeom>
          <a:noFill/>
          <a:ln w="9525">
            <a:noFill/>
            <a:miter lim="800000"/>
            <a:headEnd/>
            <a:tailEnd/>
          </a:ln>
        </p:spPr>
      </p:pic>
      <p:sp>
        <p:nvSpPr>
          <p:cNvPr id="3" name="Rectangle 2"/>
          <p:cNvSpPr/>
          <p:nvPr/>
        </p:nvSpPr>
        <p:spPr>
          <a:xfrm>
            <a:off x="3087659" y="0"/>
            <a:ext cx="2968682" cy="523220"/>
          </a:xfrm>
          <a:prstGeom prst="rect">
            <a:avLst/>
          </a:prstGeom>
        </p:spPr>
        <p:txBody>
          <a:bodyPr wrap="square">
            <a:spAutoFit/>
          </a:bodyPr>
          <a:lstStyle/>
          <a:p>
            <a:pPr algn="ctr"/>
            <a:r>
              <a:rPr lang="en-US" dirty="0" err="1" smtClean="0"/>
              <a:t>Kalapana</a:t>
            </a:r>
            <a:r>
              <a:rPr lang="en-US" dirty="0" smtClean="0"/>
              <a:t> after</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19900423-JG14913_large"/>
          <p:cNvPicPr>
            <a:picLocks noChangeAspect="1" noChangeArrowheads="1"/>
          </p:cNvPicPr>
          <p:nvPr/>
        </p:nvPicPr>
        <p:blipFill>
          <a:blip r:embed="rId3"/>
          <a:srcRect/>
          <a:stretch>
            <a:fillRect/>
          </a:stretch>
        </p:blipFill>
        <p:spPr bwMode="auto">
          <a:xfrm>
            <a:off x="762000" y="1047750"/>
            <a:ext cx="7620000" cy="4762500"/>
          </a:xfrm>
          <a:prstGeom prst="rect">
            <a:avLst/>
          </a:prstGeom>
          <a:noFill/>
          <a:ln w="9525">
            <a:noFill/>
            <a:miter lim="800000"/>
            <a:headEnd/>
            <a:tailEnd/>
          </a:ln>
        </p:spPr>
      </p:pic>
      <p:sp>
        <p:nvSpPr>
          <p:cNvPr id="3" name="Rectangle 2"/>
          <p:cNvSpPr/>
          <p:nvPr/>
        </p:nvSpPr>
        <p:spPr>
          <a:xfrm>
            <a:off x="2238375" y="266700"/>
            <a:ext cx="4667249" cy="523220"/>
          </a:xfrm>
          <a:prstGeom prst="rect">
            <a:avLst/>
          </a:prstGeom>
        </p:spPr>
        <p:txBody>
          <a:bodyPr wrap="square">
            <a:spAutoFit/>
          </a:bodyPr>
          <a:lstStyle/>
          <a:p>
            <a:pPr algn="ctr"/>
            <a:r>
              <a:rPr lang="en-US" dirty="0" err="1" smtClean="0"/>
              <a:t>Kalapana</a:t>
            </a:r>
            <a:r>
              <a:rPr lang="en-US" dirty="0" smtClean="0"/>
              <a:t>  store before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dds24-373_large"/>
          <p:cNvPicPr>
            <a:picLocks noChangeAspect="1" noChangeArrowheads="1"/>
          </p:cNvPicPr>
          <p:nvPr/>
        </p:nvPicPr>
        <p:blipFill>
          <a:blip r:embed="rId3"/>
          <a:srcRect/>
          <a:stretch>
            <a:fillRect/>
          </a:stretch>
        </p:blipFill>
        <p:spPr bwMode="auto">
          <a:xfrm>
            <a:off x="762000" y="1047750"/>
            <a:ext cx="7620000" cy="4762500"/>
          </a:xfrm>
          <a:prstGeom prst="rect">
            <a:avLst/>
          </a:prstGeom>
          <a:noFill/>
          <a:ln w="9525">
            <a:noFill/>
            <a:miter lim="800000"/>
            <a:headEnd/>
            <a:tailEnd/>
          </a:ln>
        </p:spPr>
      </p:pic>
      <p:sp>
        <p:nvSpPr>
          <p:cNvPr id="3" name="Rectangle 2"/>
          <p:cNvSpPr/>
          <p:nvPr/>
        </p:nvSpPr>
        <p:spPr>
          <a:xfrm>
            <a:off x="2238375" y="266700"/>
            <a:ext cx="4667249" cy="523220"/>
          </a:xfrm>
          <a:prstGeom prst="rect">
            <a:avLst/>
          </a:prstGeom>
        </p:spPr>
        <p:txBody>
          <a:bodyPr wrap="square">
            <a:spAutoFit/>
          </a:bodyPr>
          <a:lstStyle/>
          <a:p>
            <a:pPr algn="ctr"/>
            <a:r>
              <a:rPr lang="en-US" dirty="0" err="1" smtClean="0"/>
              <a:t>Kalapana</a:t>
            </a:r>
            <a:r>
              <a:rPr lang="en-US" dirty="0" smtClean="0"/>
              <a:t>  store after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30424305-094_large"/>
          <p:cNvPicPr>
            <a:picLocks noChangeAspect="1" noChangeArrowheads="1"/>
          </p:cNvPicPr>
          <p:nvPr/>
        </p:nvPicPr>
        <p:blipFill>
          <a:blip r:embed="rId3"/>
          <a:srcRect/>
          <a:stretch>
            <a:fillRect/>
          </a:stretch>
        </p:blipFill>
        <p:spPr bwMode="auto">
          <a:xfrm>
            <a:off x="0" y="571500"/>
            <a:ext cx="9144000" cy="5715000"/>
          </a:xfrm>
          <a:prstGeom prst="rect">
            <a:avLst/>
          </a:prstGeom>
          <a:noFill/>
          <a:ln w="9525">
            <a:noFill/>
            <a:miter lim="800000"/>
            <a:headEnd/>
            <a:tailEnd/>
          </a:ln>
        </p:spPr>
      </p:pic>
      <p:sp>
        <p:nvSpPr>
          <p:cNvPr id="65539" name="Text Box 3"/>
          <p:cNvSpPr txBox="1">
            <a:spLocks noChangeArrowheads="1"/>
          </p:cNvSpPr>
          <p:nvPr/>
        </p:nvSpPr>
        <p:spPr bwMode="auto">
          <a:xfrm>
            <a:off x="0" y="12700"/>
            <a:ext cx="9144000" cy="519112"/>
          </a:xfrm>
          <a:prstGeom prst="rect">
            <a:avLst/>
          </a:prstGeom>
          <a:noFill/>
          <a:ln w="38100">
            <a:noFill/>
            <a:miter lim="800000"/>
            <a:headEnd/>
            <a:tailEnd/>
          </a:ln>
        </p:spPr>
        <p:txBody>
          <a:bodyPr>
            <a:spAutoFit/>
          </a:bodyPr>
          <a:lstStyle/>
          <a:p>
            <a:pPr algn="ctr">
              <a:spcBef>
                <a:spcPct val="50000"/>
              </a:spcBef>
            </a:pPr>
            <a:r>
              <a:rPr lang="en-US" dirty="0"/>
              <a:t>Pele’s hair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034" name="Picture 2" descr="http://alohahawaii.home.att.net/KupaianahaKalapana6May1990.jpg"/>
          <p:cNvPicPr>
            <a:picLocks noChangeAspect="1" noChangeArrowheads="1"/>
          </p:cNvPicPr>
          <p:nvPr/>
        </p:nvPicPr>
        <p:blipFill>
          <a:blip r:embed="rId3"/>
          <a:srcRect/>
          <a:stretch>
            <a:fillRect/>
          </a:stretch>
        </p:blipFill>
        <p:spPr bwMode="auto">
          <a:xfrm>
            <a:off x="0" y="571500"/>
            <a:ext cx="9144000" cy="5715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19990701-3787_large"/>
          <p:cNvPicPr>
            <a:picLocks noChangeAspect="1" noChangeArrowheads="1"/>
          </p:cNvPicPr>
          <p:nvPr/>
        </p:nvPicPr>
        <p:blipFill>
          <a:blip r:embed="rId3"/>
          <a:srcRect/>
          <a:stretch>
            <a:fillRect/>
          </a:stretch>
        </p:blipFill>
        <p:spPr bwMode="auto">
          <a:xfrm>
            <a:off x="0" y="571500"/>
            <a:ext cx="9144000" cy="5715000"/>
          </a:xfrm>
          <a:prstGeom prst="rect">
            <a:avLst/>
          </a:prstGeom>
          <a:noFill/>
          <a:ln w="9525">
            <a:noFill/>
            <a:miter lim="800000"/>
            <a:headEnd/>
            <a:tailEnd/>
          </a:ln>
        </p:spPr>
      </p:pic>
      <p:sp>
        <p:nvSpPr>
          <p:cNvPr id="51203" name="Text Box 3"/>
          <p:cNvSpPr txBox="1">
            <a:spLocks noChangeArrowheads="1"/>
          </p:cNvSpPr>
          <p:nvPr/>
        </p:nvSpPr>
        <p:spPr bwMode="auto">
          <a:xfrm>
            <a:off x="0" y="0"/>
            <a:ext cx="9144000" cy="519113"/>
          </a:xfrm>
          <a:prstGeom prst="rect">
            <a:avLst/>
          </a:prstGeom>
          <a:noFill/>
          <a:ln w="38100">
            <a:noFill/>
            <a:miter lim="800000"/>
            <a:headEnd/>
            <a:tailEnd/>
          </a:ln>
        </p:spPr>
        <p:txBody>
          <a:bodyPr>
            <a:spAutoFit/>
          </a:bodyPr>
          <a:lstStyle/>
          <a:p>
            <a:pPr algn="ctr">
              <a:spcBef>
                <a:spcPct val="50000"/>
              </a:spcBef>
            </a:pPr>
            <a:r>
              <a:rPr lang="en-US" dirty="0" smtClean="0">
                <a:solidFill>
                  <a:schemeClr val="bg1"/>
                </a:solidFill>
              </a:rPr>
              <a:t>Kupainaha shield and collapse pits, 1986 </a:t>
            </a:r>
            <a:endParaRPr lang="en-US" dirty="0">
              <a:solidFill>
                <a:schemeClr val="bg1"/>
              </a:solidFill>
            </a:endParaRPr>
          </a:p>
        </p:txBody>
      </p:sp>
      <p:sp>
        <p:nvSpPr>
          <p:cNvPr id="422916" name="Text Box 4"/>
          <p:cNvSpPr txBox="1">
            <a:spLocks noChangeArrowheads="1"/>
          </p:cNvSpPr>
          <p:nvPr/>
        </p:nvSpPr>
        <p:spPr bwMode="auto">
          <a:xfrm>
            <a:off x="2590800" y="2133600"/>
            <a:ext cx="1981200" cy="946150"/>
          </a:xfrm>
          <a:prstGeom prst="rect">
            <a:avLst/>
          </a:prstGeom>
          <a:noFill/>
          <a:ln w="38100">
            <a:noFill/>
            <a:miter lim="800000"/>
            <a:headEnd/>
            <a:tailEnd/>
          </a:ln>
          <a:effectLst/>
        </p:spPr>
        <p:txBody>
          <a:bodyPr>
            <a:spAutoFit/>
          </a:bodyPr>
          <a:lstStyle/>
          <a:p>
            <a:pPr algn="ctr">
              <a:spcBef>
                <a:spcPct val="50000"/>
              </a:spcBef>
              <a:defRPr/>
            </a:pPr>
            <a:r>
              <a:rPr lang="en-US" dirty="0">
                <a:effectLst>
                  <a:outerShdw blurRad="38100" dist="38100" dir="2700000" algn="tl">
                    <a:srgbClr val="FFFFFF"/>
                  </a:outerShdw>
                </a:effectLst>
              </a:rPr>
              <a:t>summit crater</a:t>
            </a:r>
          </a:p>
        </p:txBody>
      </p:sp>
      <p:sp>
        <p:nvSpPr>
          <p:cNvPr id="422917" name="Text Box 5"/>
          <p:cNvSpPr txBox="1">
            <a:spLocks noChangeArrowheads="1"/>
          </p:cNvSpPr>
          <p:nvPr/>
        </p:nvSpPr>
        <p:spPr bwMode="auto">
          <a:xfrm>
            <a:off x="4857750" y="4286250"/>
            <a:ext cx="1752600" cy="946150"/>
          </a:xfrm>
          <a:prstGeom prst="rect">
            <a:avLst/>
          </a:prstGeom>
          <a:noFill/>
          <a:ln w="38100">
            <a:noFill/>
            <a:miter lim="800000"/>
            <a:headEnd/>
            <a:tailEnd/>
          </a:ln>
          <a:effectLst/>
        </p:spPr>
        <p:txBody>
          <a:bodyPr>
            <a:spAutoFit/>
          </a:bodyPr>
          <a:lstStyle/>
          <a:p>
            <a:pPr algn="ctr">
              <a:spcBef>
                <a:spcPct val="50000"/>
              </a:spcBef>
              <a:defRPr/>
            </a:pPr>
            <a:r>
              <a:rPr lang="en-US" dirty="0">
                <a:effectLst>
                  <a:outerShdw blurRad="38100" dist="38100" dir="2700000" algn="tl">
                    <a:srgbClr val="FFFFFF"/>
                  </a:outerShdw>
                </a:effectLst>
              </a:rPr>
              <a:t>collapse pits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2553008_L"/>
          <p:cNvPicPr>
            <a:picLocks noChangeAspect="1" noChangeArrowheads="1"/>
          </p:cNvPicPr>
          <p:nvPr/>
        </p:nvPicPr>
        <p:blipFill>
          <a:blip r:embed="rId3"/>
          <a:srcRect/>
          <a:stretch>
            <a:fillRect/>
          </a:stretch>
        </p:blipFill>
        <p:spPr bwMode="auto">
          <a:xfrm>
            <a:off x="0" y="571500"/>
            <a:ext cx="9144000" cy="5715000"/>
          </a:xfrm>
          <a:prstGeom prst="rect">
            <a:avLst/>
          </a:prstGeom>
          <a:noFill/>
          <a:ln w="9525">
            <a:noFill/>
            <a:miter lim="800000"/>
            <a:headEnd/>
            <a:tailEnd/>
          </a:ln>
        </p:spPr>
      </p:pic>
      <p:sp>
        <p:nvSpPr>
          <p:cNvPr id="77827" name="Text Box 3"/>
          <p:cNvSpPr txBox="1">
            <a:spLocks noChangeArrowheads="1"/>
          </p:cNvSpPr>
          <p:nvPr/>
        </p:nvSpPr>
        <p:spPr bwMode="auto">
          <a:xfrm>
            <a:off x="0" y="0"/>
            <a:ext cx="9144000" cy="519113"/>
          </a:xfrm>
          <a:prstGeom prst="rect">
            <a:avLst/>
          </a:prstGeom>
          <a:noFill/>
          <a:ln w="38100">
            <a:noFill/>
            <a:miter lim="800000"/>
            <a:headEnd/>
            <a:tailEnd/>
          </a:ln>
        </p:spPr>
        <p:txBody>
          <a:bodyPr>
            <a:spAutoFit/>
          </a:bodyPr>
          <a:lstStyle/>
          <a:p>
            <a:pPr algn="ctr">
              <a:spcBef>
                <a:spcPct val="50000"/>
              </a:spcBef>
            </a:pPr>
            <a:r>
              <a:rPr lang="en-US" dirty="0"/>
              <a:t>Lava tube skylight and distant sea entry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hh.hawaii.edu/~kenhon/GEOL205/flows/tubing.jpg"/>
          <p:cNvPicPr>
            <a:picLocks noChangeAspect="1" noChangeArrowheads="1"/>
          </p:cNvPicPr>
          <p:nvPr/>
        </p:nvPicPr>
        <p:blipFill>
          <a:blip r:embed="rId3"/>
          <a:srcRect/>
          <a:stretch>
            <a:fillRect/>
          </a:stretch>
        </p:blipFill>
        <p:spPr bwMode="auto">
          <a:xfrm>
            <a:off x="2241838" y="0"/>
            <a:ext cx="4660323"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skylight1_large"/>
          <p:cNvPicPr>
            <a:picLocks noChangeAspect="1" noChangeArrowheads="1"/>
          </p:cNvPicPr>
          <p:nvPr/>
        </p:nvPicPr>
        <p:blipFill>
          <a:blip r:embed="rId3"/>
          <a:srcRect/>
          <a:stretch>
            <a:fillRect/>
          </a:stretch>
        </p:blipFill>
        <p:spPr bwMode="auto">
          <a:xfrm>
            <a:off x="2495550" y="0"/>
            <a:ext cx="42862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20050427-167-6768_RPH_larg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20050427-167-6776_RPH_larg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ornito1_large"/>
          <p:cNvPicPr>
            <a:picLocks noChangeAspect="1" noChangeArrowheads="1"/>
          </p:cNvPicPr>
          <p:nvPr/>
        </p:nvPicPr>
        <p:blipFill>
          <a:blip r:embed="rId3"/>
          <a:srcRect t="9000"/>
          <a:stretch>
            <a:fillRect/>
          </a:stretch>
        </p:blipFill>
        <p:spPr bwMode="auto">
          <a:xfrm>
            <a:off x="1371600" y="0"/>
            <a:ext cx="4838700" cy="6934200"/>
          </a:xfrm>
          <a:prstGeom prst="rect">
            <a:avLst/>
          </a:prstGeom>
          <a:noFill/>
          <a:ln w="9525">
            <a:noFill/>
            <a:miter lim="800000"/>
            <a:headEnd/>
            <a:tailEnd/>
          </a:ln>
        </p:spPr>
      </p:pic>
      <p:sp>
        <p:nvSpPr>
          <p:cNvPr id="81923" name="Text Box 3"/>
          <p:cNvSpPr txBox="1">
            <a:spLocks noChangeArrowheads="1"/>
          </p:cNvSpPr>
          <p:nvPr/>
        </p:nvSpPr>
        <p:spPr bwMode="auto">
          <a:xfrm>
            <a:off x="6858000" y="3169443"/>
            <a:ext cx="1676400" cy="519113"/>
          </a:xfrm>
          <a:prstGeom prst="rect">
            <a:avLst/>
          </a:prstGeom>
          <a:noFill/>
          <a:ln w="38100">
            <a:noFill/>
            <a:miter lim="800000"/>
            <a:headEnd/>
            <a:tailEnd/>
          </a:ln>
        </p:spPr>
        <p:txBody>
          <a:bodyPr>
            <a:spAutoFit/>
          </a:bodyPr>
          <a:lstStyle/>
          <a:p>
            <a:pPr algn="ctr">
              <a:spcBef>
                <a:spcPct val="50000"/>
              </a:spcBef>
            </a:pPr>
            <a:r>
              <a:rPr lang="en-US" dirty="0">
                <a:solidFill>
                  <a:schemeClr val="bg1"/>
                </a:solidFill>
              </a:rPr>
              <a:t>Hornito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20050422-0923_CCH_large"/>
          <p:cNvPicPr>
            <a:picLocks noChangeAspect="1" noChangeArrowheads="1"/>
          </p:cNvPicPr>
          <p:nvPr/>
        </p:nvPicPr>
        <p:blipFill>
          <a:blip r:embed="rId3"/>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20050506-4955_CCH_large"/>
          <p:cNvPicPr>
            <a:picLocks noChangeAspect="1" noChangeArrowheads="1"/>
          </p:cNvPicPr>
          <p:nvPr/>
        </p:nvPicPr>
        <p:blipFill>
          <a:blip r:embed="rId3"/>
          <a:srcRect/>
          <a:stretch>
            <a:fillRect/>
          </a:stretch>
        </p:blipFill>
        <p:spPr bwMode="auto">
          <a:xfrm>
            <a:off x="1714500" y="-381000"/>
            <a:ext cx="5715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p:cNvSpPr txBox="1">
            <a:spLocks noChangeArrowheads="1"/>
          </p:cNvSpPr>
          <p:nvPr/>
        </p:nvSpPr>
        <p:spPr bwMode="auto">
          <a:xfrm>
            <a:off x="0" y="63500"/>
            <a:ext cx="9144000" cy="519113"/>
          </a:xfrm>
          <a:prstGeom prst="rect">
            <a:avLst/>
          </a:prstGeom>
          <a:noFill/>
          <a:ln w="38100">
            <a:noFill/>
            <a:miter lim="800000"/>
            <a:headEnd/>
            <a:tailEnd/>
          </a:ln>
        </p:spPr>
        <p:txBody>
          <a:bodyPr>
            <a:spAutoFit/>
          </a:bodyPr>
          <a:lstStyle/>
          <a:p>
            <a:pPr algn="ctr">
              <a:spcBef>
                <a:spcPct val="50000"/>
              </a:spcBef>
            </a:pPr>
            <a:r>
              <a:rPr lang="en-US" dirty="0"/>
              <a:t>The Goddess Pele</a:t>
            </a:r>
          </a:p>
        </p:txBody>
      </p:sp>
      <p:pic>
        <p:nvPicPr>
          <p:cNvPr id="168962" name="Picture 2" descr="Photo Sharing and Video Hosting at Photobucket">
            <a:hlinkClick r:id="rId3"/>
          </p:cNvPr>
          <p:cNvPicPr>
            <a:picLocks noChangeAspect="1" noChangeArrowheads="1"/>
          </p:cNvPicPr>
          <p:nvPr/>
        </p:nvPicPr>
        <p:blipFill>
          <a:blip r:embed="rId4"/>
          <a:srcRect/>
          <a:stretch>
            <a:fillRect/>
          </a:stretch>
        </p:blipFill>
        <p:spPr bwMode="auto">
          <a:xfrm>
            <a:off x="1231900" y="647700"/>
            <a:ext cx="7010400" cy="55626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awaii Volcanoes National Park">
            <a:hlinkClick r:id="rId3"/>
          </p:cNvPr>
          <p:cNvPicPr>
            <a:picLocks noChangeAspect="1" noChangeArrowheads="1"/>
          </p:cNvPicPr>
          <p:nvPr/>
        </p:nvPicPr>
        <p:blipFill>
          <a:blip r:embed="rId4"/>
          <a:srcRect/>
          <a:stretch>
            <a:fillRect/>
          </a:stretch>
        </p:blipFill>
        <p:spPr bwMode="auto">
          <a:xfrm>
            <a:off x="52725" y="0"/>
            <a:ext cx="9038550" cy="6858000"/>
          </a:xfrm>
          <a:prstGeom prst="rect">
            <a:avLst/>
          </a:prstGeom>
          <a:noFill/>
          <a:ln w="9525">
            <a:noFill/>
            <a:miter lim="800000"/>
            <a:headEnd/>
            <a:tailEnd/>
          </a:ln>
        </p:spPr>
      </p:pic>
      <p:sp>
        <p:nvSpPr>
          <p:cNvPr id="3" name="TextBox 2"/>
          <p:cNvSpPr txBox="1"/>
          <p:nvPr/>
        </p:nvSpPr>
        <p:spPr>
          <a:xfrm>
            <a:off x="2838450" y="2474893"/>
            <a:ext cx="2038350" cy="830997"/>
          </a:xfrm>
          <a:prstGeom prst="rect">
            <a:avLst/>
          </a:prstGeom>
          <a:no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rPr>
              <a:t>Thurston Lava Tube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32" name="Picture 4" descr="http://www.scienceviews.com/photo/medium/SIA2940.jpg"/>
          <p:cNvPicPr>
            <a:picLocks noChangeAspect="1" noChangeArrowheads="1"/>
          </p:cNvPicPr>
          <p:nvPr/>
        </p:nvPicPr>
        <p:blipFill>
          <a:blip r:embed="rId3"/>
          <a:srcRect/>
          <a:stretch>
            <a:fillRect/>
          </a:stretch>
        </p:blipFill>
        <p:spPr bwMode="auto">
          <a:xfrm>
            <a:off x="-228601" y="0"/>
            <a:ext cx="10365399" cy="7178039"/>
          </a:xfrm>
          <a:prstGeom prst="rect">
            <a:avLst/>
          </a:prstGeom>
          <a:noFill/>
        </p:spPr>
      </p:pic>
      <p:sp>
        <p:nvSpPr>
          <p:cNvPr id="4" name="TextBox 3"/>
          <p:cNvSpPr txBox="1"/>
          <p:nvPr/>
        </p:nvSpPr>
        <p:spPr>
          <a:xfrm>
            <a:off x="3038832" y="5053484"/>
            <a:ext cx="2676792" cy="523220"/>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Flat floor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wikimedia.org/wikipedia/commons/8/8f/Thurston_Lava_Tube_Edit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extBox 2"/>
          <p:cNvSpPr txBox="1"/>
          <p:nvPr/>
        </p:nvSpPr>
        <p:spPr>
          <a:xfrm rot="1587935">
            <a:off x="3702051" y="4260852"/>
            <a:ext cx="6191250" cy="523220"/>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High lava marks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178" name="Picture 2" descr="http://www.scienceviews.com/photo/medium/SIA2942.jpg"/>
          <p:cNvPicPr>
            <a:picLocks noChangeAspect="1" noChangeArrowheads="1"/>
          </p:cNvPicPr>
          <p:nvPr/>
        </p:nvPicPr>
        <p:blipFill>
          <a:blip r:embed="rId3"/>
          <a:srcRect/>
          <a:stretch>
            <a:fillRect/>
          </a:stretch>
        </p:blipFill>
        <p:spPr bwMode="auto">
          <a:xfrm>
            <a:off x="-588693" y="0"/>
            <a:ext cx="10321385" cy="7147559"/>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lavatube1_large"/>
          <p:cNvPicPr>
            <a:picLocks noChangeAspect="1" noChangeArrowheads="1"/>
          </p:cNvPicPr>
          <p:nvPr/>
        </p:nvPicPr>
        <p:blipFill>
          <a:blip r:embed="rId3"/>
          <a:srcRect/>
          <a:stretch>
            <a:fillRect/>
          </a:stretch>
        </p:blipFill>
        <p:spPr bwMode="auto">
          <a:xfrm>
            <a:off x="2429574" y="0"/>
            <a:ext cx="4284852" cy="6858000"/>
          </a:xfrm>
          <a:prstGeom prst="rect">
            <a:avLst/>
          </a:prstGeom>
          <a:noFill/>
          <a:ln w="9525">
            <a:noFill/>
            <a:miter lim="800000"/>
            <a:headEnd/>
            <a:tailEnd/>
          </a:ln>
        </p:spPr>
      </p:pic>
      <p:sp>
        <p:nvSpPr>
          <p:cNvPr id="3" name="TextBox 2"/>
          <p:cNvSpPr txBox="1"/>
          <p:nvPr/>
        </p:nvSpPr>
        <p:spPr>
          <a:xfrm>
            <a:off x="3063240" y="198120"/>
            <a:ext cx="2118360" cy="461665"/>
          </a:xfrm>
          <a:prstGeom prst="rect">
            <a:avLst/>
          </a:prstGeom>
          <a:no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rPr>
              <a:t>plant roots</a:t>
            </a:r>
          </a:p>
        </p:txBody>
      </p:sp>
      <p:sp>
        <p:nvSpPr>
          <p:cNvPr id="4" name="TextBox 3"/>
          <p:cNvSpPr txBox="1"/>
          <p:nvPr/>
        </p:nvSpPr>
        <p:spPr>
          <a:xfrm>
            <a:off x="3124200" y="3718560"/>
            <a:ext cx="2583180" cy="523220"/>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Lava erosion</a:t>
            </a:r>
          </a:p>
        </p:txBody>
      </p:sp>
      <p:cxnSp>
        <p:nvCxnSpPr>
          <p:cNvPr id="6" name="Straight Arrow Connector 5"/>
          <p:cNvCxnSpPr/>
          <p:nvPr/>
        </p:nvCxnSpPr>
        <p:spPr bwMode="auto">
          <a:xfrm rot="16200000" flipH="1">
            <a:off x="2568814" y="3986133"/>
            <a:ext cx="1279207" cy="14446"/>
          </a:xfrm>
          <a:prstGeom prst="straightConnector1">
            <a:avLst/>
          </a:prstGeom>
          <a:solidFill>
            <a:schemeClr val="accent1"/>
          </a:solidFill>
          <a:ln w="38100" cap="flat" cmpd="sng" algn="ctr">
            <a:solidFill>
              <a:schemeClr val="bg1"/>
            </a:solidFill>
            <a:prstDash val="solid"/>
            <a:round/>
            <a:headEnd type="arrow"/>
            <a:tailEnd type="arrow"/>
          </a:ln>
          <a:effectLst/>
        </p:spPr>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lavadelta1_large"/>
          <p:cNvPicPr>
            <a:picLocks noChangeAspect="1" noChangeArrowheads="1"/>
          </p:cNvPicPr>
          <p:nvPr/>
        </p:nvPicPr>
        <p:blipFill>
          <a:blip r:embed="rId3"/>
          <a:srcRect/>
          <a:stretch>
            <a:fillRect/>
          </a:stretch>
        </p:blipFill>
        <p:spPr bwMode="auto">
          <a:xfrm>
            <a:off x="762000" y="1047750"/>
            <a:ext cx="7620000" cy="4762500"/>
          </a:xfrm>
          <a:prstGeom prst="rect">
            <a:avLst/>
          </a:prstGeom>
          <a:noFill/>
          <a:ln w="9525">
            <a:noFill/>
            <a:miter lim="800000"/>
            <a:headEnd/>
            <a:tailEnd/>
          </a:ln>
        </p:spPr>
      </p:pic>
      <p:sp>
        <p:nvSpPr>
          <p:cNvPr id="3" name="Rectangle 2"/>
          <p:cNvSpPr/>
          <p:nvPr/>
        </p:nvSpPr>
        <p:spPr>
          <a:xfrm>
            <a:off x="845820" y="0"/>
            <a:ext cx="7452360" cy="954107"/>
          </a:xfrm>
          <a:prstGeom prst="rect">
            <a:avLst/>
          </a:prstGeom>
        </p:spPr>
        <p:txBody>
          <a:bodyPr wrap="square">
            <a:spAutoFit/>
          </a:bodyPr>
          <a:lstStyle/>
          <a:p>
            <a:pPr algn="ctr"/>
            <a:r>
              <a:rPr lang="en-US" dirty="0" smtClean="0"/>
              <a:t>Lava delta growing seaward at </a:t>
            </a:r>
            <a:r>
              <a:rPr lang="en-US" dirty="0" err="1" smtClean="0"/>
              <a:t>Kamoamoa</a:t>
            </a:r>
            <a:r>
              <a:rPr lang="en-US" dirty="0" smtClean="0"/>
              <a:t> on Kilauea Volcano, Hawai`i, 1992</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8" name="Picture 2" descr="http://keithmartin.home.att.net/Western_Delta_Lavafalls.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90" name="Picture 2" descr="http://keith.martin.home.att.net/MoltenFalls.jpg"/>
          <p:cNvPicPr>
            <a:picLocks noChangeAspect="1" noChangeArrowheads="1"/>
          </p:cNvPicPr>
          <p:nvPr/>
        </p:nvPicPr>
        <p:blipFill>
          <a:blip r:embed="rId3"/>
          <a:srcRect/>
          <a:stretch>
            <a:fillRect/>
          </a:stretch>
        </p:blipFill>
        <p:spPr bwMode="auto">
          <a:xfrm>
            <a:off x="0" y="361950"/>
            <a:ext cx="9149166" cy="61341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20050506-4889_CCH_larg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6461760" y="5928360"/>
            <a:ext cx="2103120" cy="533400"/>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Black sand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20050401-4615_CCH_large"/>
          <p:cNvPicPr>
            <a:picLocks noChangeAspect="1" noChangeArrowheads="1"/>
          </p:cNvPicPr>
          <p:nvPr/>
        </p:nvPicPr>
        <p:blipFill>
          <a:blip r:embed="rId3"/>
          <a:srcRect/>
          <a:stretch>
            <a:fillRect/>
          </a:stretch>
        </p:blipFill>
        <p:spPr bwMode="auto">
          <a:xfrm>
            <a:off x="1714500" y="-381000"/>
            <a:ext cx="5715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PeleTears_large"/>
          <p:cNvPicPr>
            <a:picLocks noChangeAspect="1" noChangeArrowheads="1"/>
          </p:cNvPicPr>
          <p:nvPr/>
        </p:nvPicPr>
        <p:blipFill>
          <a:blip r:embed="rId3"/>
          <a:srcRect/>
          <a:stretch>
            <a:fillRect/>
          </a:stretch>
        </p:blipFill>
        <p:spPr bwMode="auto">
          <a:xfrm>
            <a:off x="0" y="571500"/>
            <a:ext cx="9144000" cy="5715000"/>
          </a:xfrm>
          <a:prstGeom prst="rect">
            <a:avLst/>
          </a:prstGeom>
          <a:noFill/>
          <a:ln w="9525">
            <a:noFill/>
            <a:miter lim="800000"/>
            <a:headEnd/>
            <a:tailEnd/>
          </a:ln>
        </p:spPr>
      </p:pic>
      <p:sp>
        <p:nvSpPr>
          <p:cNvPr id="66563" name="Text Box 3"/>
          <p:cNvSpPr txBox="1">
            <a:spLocks noChangeArrowheads="1"/>
          </p:cNvSpPr>
          <p:nvPr/>
        </p:nvSpPr>
        <p:spPr bwMode="auto">
          <a:xfrm>
            <a:off x="0" y="12700"/>
            <a:ext cx="9144000" cy="519113"/>
          </a:xfrm>
          <a:prstGeom prst="rect">
            <a:avLst/>
          </a:prstGeom>
          <a:noFill/>
          <a:ln w="38100">
            <a:noFill/>
            <a:miter lim="800000"/>
            <a:headEnd/>
            <a:tailEnd/>
          </a:ln>
        </p:spPr>
        <p:txBody>
          <a:bodyPr>
            <a:spAutoFit/>
          </a:bodyPr>
          <a:lstStyle/>
          <a:p>
            <a:pPr algn="ctr">
              <a:spcBef>
                <a:spcPct val="50000"/>
              </a:spcBef>
            </a:pPr>
            <a:r>
              <a:rPr lang="en-US" dirty="0"/>
              <a:t>Pele’s tears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20050401-4630_CCH_large"/>
          <p:cNvPicPr>
            <a:picLocks noChangeAspect="1" noChangeArrowheads="1"/>
          </p:cNvPicPr>
          <p:nvPr/>
        </p:nvPicPr>
        <p:blipFill>
          <a:blip r:embed="rId3"/>
          <a:srcRect/>
          <a:stretch>
            <a:fillRect/>
          </a:stretch>
        </p:blipFill>
        <p:spPr bwMode="auto">
          <a:xfrm>
            <a:off x="1714500" y="-381000"/>
            <a:ext cx="5715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5" descr="Tribble"/>
          <p:cNvPicPr>
            <a:picLocks noChangeAspect="1" noChangeArrowheads="1"/>
          </p:cNvPicPr>
          <p:nvPr/>
        </p:nvPicPr>
        <p:blipFill>
          <a:blip r:embed="rId3"/>
          <a:srcRect/>
          <a:stretch>
            <a:fillRect/>
          </a:stretch>
        </p:blipFill>
        <p:spPr bwMode="auto">
          <a:xfrm>
            <a:off x="0" y="304800"/>
            <a:ext cx="4524375" cy="6172200"/>
          </a:xfrm>
          <a:prstGeom prst="rect">
            <a:avLst/>
          </a:prstGeom>
          <a:noFill/>
          <a:ln w="9525">
            <a:noFill/>
            <a:miter lim="800000"/>
            <a:headEnd/>
            <a:tailEnd/>
          </a:ln>
        </p:spPr>
      </p:pic>
      <p:pic>
        <p:nvPicPr>
          <p:cNvPr id="97283" name="Picture 7" descr="pillows"/>
          <p:cNvPicPr>
            <a:picLocks noChangeAspect="1" noChangeArrowheads="1"/>
          </p:cNvPicPr>
          <p:nvPr/>
        </p:nvPicPr>
        <p:blipFill>
          <a:blip r:embed="rId4"/>
          <a:srcRect/>
          <a:stretch>
            <a:fillRect/>
          </a:stretch>
        </p:blipFill>
        <p:spPr bwMode="auto">
          <a:xfrm>
            <a:off x="4572000" y="304800"/>
            <a:ext cx="4648200" cy="2808288"/>
          </a:xfrm>
          <a:prstGeom prst="rect">
            <a:avLst/>
          </a:prstGeom>
          <a:noFill/>
          <a:ln w="9525">
            <a:noFill/>
            <a:miter lim="800000"/>
            <a:headEnd/>
            <a:tailEnd/>
          </a:ln>
        </p:spPr>
      </p:pic>
      <p:pic>
        <p:nvPicPr>
          <p:cNvPr id="97284" name="Picture 8" descr="20050408-0865_CCH_large"/>
          <p:cNvPicPr>
            <a:picLocks noChangeAspect="1" noChangeArrowheads="1"/>
          </p:cNvPicPr>
          <p:nvPr/>
        </p:nvPicPr>
        <p:blipFill>
          <a:blip r:embed="rId5"/>
          <a:srcRect/>
          <a:stretch>
            <a:fillRect/>
          </a:stretch>
        </p:blipFill>
        <p:spPr bwMode="auto">
          <a:xfrm>
            <a:off x="4572000" y="3143250"/>
            <a:ext cx="4648200" cy="3486150"/>
          </a:xfrm>
          <a:prstGeom prst="rect">
            <a:avLst/>
          </a:prstGeom>
          <a:noFill/>
          <a:ln w="9525">
            <a:noFill/>
            <a:miter lim="800000"/>
            <a:headEnd/>
            <a:tailEnd/>
          </a:ln>
        </p:spPr>
      </p:pic>
      <p:sp>
        <p:nvSpPr>
          <p:cNvPr id="5" name="TextBox 4"/>
          <p:cNvSpPr txBox="1"/>
          <p:nvPr/>
        </p:nvSpPr>
        <p:spPr>
          <a:xfrm>
            <a:off x="624840" y="5699760"/>
            <a:ext cx="3154680" cy="523220"/>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Underwater flow</a:t>
            </a:r>
          </a:p>
        </p:txBody>
      </p:sp>
      <p:sp>
        <p:nvSpPr>
          <p:cNvPr id="6" name="TextBox 5"/>
          <p:cNvSpPr txBox="1"/>
          <p:nvPr/>
        </p:nvSpPr>
        <p:spPr>
          <a:xfrm>
            <a:off x="5303520" y="2468880"/>
            <a:ext cx="3154680" cy="523220"/>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Pillow lava</a:t>
            </a:r>
          </a:p>
        </p:txBody>
      </p:sp>
      <p:sp>
        <p:nvSpPr>
          <p:cNvPr id="7" name="TextBox 6"/>
          <p:cNvSpPr txBox="1"/>
          <p:nvPr/>
        </p:nvSpPr>
        <p:spPr>
          <a:xfrm>
            <a:off x="5349240" y="5394960"/>
            <a:ext cx="3154680" cy="523220"/>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Pillow sack</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250" name="Picture 2" descr="Sketch of lava first entering the sea"/>
          <p:cNvPicPr>
            <a:picLocks noChangeAspect="1" noChangeArrowheads="1"/>
          </p:cNvPicPr>
          <p:nvPr/>
        </p:nvPicPr>
        <p:blipFill>
          <a:blip r:embed="rId3"/>
          <a:srcRect/>
          <a:stretch>
            <a:fillRect/>
          </a:stretch>
        </p:blipFill>
        <p:spPr bwMode="auto">
          <a:xfrm>
            <a:off x="670560" y="1540193"/>
            <a:ext cx="6096000" cy="4572000"/>
          </a:xfrm>
          <a:prstGeom prst="rect">
            <a:avLst/>
          </a:prstGeom>
          <a:noFill/>
        </p:spPr>
      </p:pic>
      <p:sp>
        <p:nvSpPr>
          <p:cNvPr id="6" name="Rectangle 5"/>
          <p:cNvSpPr/>
          <p:nvPr/>
        </p:nvSpPr>
        <p:spPr>
          <a:xfrm>
            <a:off x="4236720" y="3790147"/>
            <a:ext cx="4572000" cy="954107"/>
          </a:xfrm>
          <a:prstGeom prst="rect">
            <a:avLst/>
          </a:prstGeom>
        </p:spPr>
        <p:txBody>
          <a:bodyPr>
            <a:spAutoFit/>
          </a:bodyPr>
          <a:lstStyle/>
          <a:p>
            <a:pPr algn="ctr"/>
            <a:r>
              <a:rPr lang="en-US" dirty="0" smtClean="0">
                <a:solidFill>
                  <a:schemeClr val="bg1"/>
                </a:solidFill>
              </a:rPr>
              <a:t>Lava fragments tumble down submarine slope </a:t>
            </a:r>
            <a:endParaRPr lang="en-US" dirty="0">
              <a:solidFill>
                <a:schemeClr val="bg1"/>
              </a:solidFill>
            </a:endParaRPr>
          </a:p>
        </p:txBody>
      </p:sp>
      <p:sp>
        <p:nvSpPr>
          <p:cNvPr id="7" name="TextBox 6"/>
          <p:cNvSpPr txBox="1"/>
          <p:nvPr/>
        </p:nvSpPr>
        <p:spPr>
          <a:xfrm>
            <a:off x="1127760" y="4602480"/>
            <a:ext cx="1737360" cy="954107"/>
          </a:xfrm>
          <a:prstGeom prst="rect">
            <a:avLst/>
          </a:prstGeom>
          <a:noFill/>
        </p:spPr>
        <p:txBody>
          <a:bodyPr wrap="square" rtlCol="0">
            <a:spAutoFit/>
          </a:bodyPr>
          <a:lstStyle/>
          <a:p>
            <a:pPr algn="ctr"/>
            <a:r>
              <a:rPr lang="en-US" dirty="0" smtClean="0">
                <a:solidFill>
                  <a:schemeClr val="tx1"/>
                </a:solidFill>
                <a:effectLst>
                  <a:outerShdw blurRad="38100" dist="38100" dir="2700000" algn="tl">
                    <a:srgbClr val="000000">
                      <a:alpha val="43137"/>
                    </a:srgbClr>
                  </a:outerShdw>
                </a:effectLst>
              </a:rPr>
              <a:t>Foreset beds</a:t>
            </a:r>
          </a:p>
        </p:txBody>
      </p:sp>
      <p:cxnSp>
        <p:nvCxnSpPr>
          <p:cNvPr id="9" name="Straight Arrow Connector 8"/>
          <p:cNvCxnSpPr/>
          <p:nvPr/>
        </p:nvCxnSpPr>
        <p:spPr bwMode="auto">
          <a:xfrm flipV="1">
            <a:off x="2636520" y="4632960"/>
            <a:ext cx="1249680" cy="48768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252" name="Picture 4" descr="Sketch of lava building new land into the sea"/>
          <p:cNvPicPr>
            <a:picLocks noChangeAspect="1" noChangeArrowheads="1"/>
          </p:cNvPicPr>
          <p:nvPr/>
        </p:nvPicPr>
        <p:blipFill>
          <a:blip r:embed="rId3"/>
          <a:srcRect/>
          <a:stretch>
            <a:fillRect/>
          </a:stretch>
        </p:blipFill>
        <p:spPr bwMode="auto">
          <a:xfrm>
            <a:off x="640080" y="1494473"/>
            <a:ext cx="6096000" cy="4572000"/>
          </a:xfrm>
          <a:prstGeom prst="rect">
            <a:avLst/>
          </a:prstGeom>
          <a:noFill/>
        </p:spPr>
      </p:pic>
      <p:sp>
        <p:nvSpPr>
          <p:cNvPr id="6" name="Rectangle 5"/>
          <p:cNvSpPr/>
          <p:nvPr/>
        </p:nvSpPr>
        <p:spPr>
          <a:xfrm>
            <a:off x="1402080" y="1570673"/>
            <a:ext cx="3169920" cy="1384995"/>
          </a:xfrm>
          <a:prstGeom prst="rect">
            <a:avLst/>
          </a:prstGeom>
        </p:spPr>
        <p:txBody>
          <a:bodyPr wrap="square">
            <a:spAutoFit/>
          </a:bodyPr>
          <a:lstStyle/>
          <a:p>
            <a:pPr algn="ctr"/>
            <a:r>
              <a:rPr lang="en-US" dirty="0" smtClean="0">
                <a:solidFill>
                  <a:schemeClr val="tx1"/>
                </a:solidFill>
              </a:rPr>
              <a:t>Lava flows build lava delta across loose debris </a:t>
            </a:r>
            <a:endParaRPr lang="en-US" dirty="0">
              <a:solidFill>
                <a:schemeClr val="tx1"/>
              </a:solidFill>
            </a:endParaRPr>
          </a:p>
        </p:txBody>
      </p:sp>
      <p:sp>
        <p:nvSpPr>
          <p:cNvPr id="7" name="TextBox 6"/>
          <p:cNvSpPr txBox="1"/>
          <p:nvPr/>
        </p:nvSpPr>
        <p:spPr>
          <a:xfrm rot="1761149">
            <a:off x="3764280" y="4218236"/>
            <a:ext cx="3017520" cy="523220"/>
          </a:xfrm>
          <a:prstGeom prst="rect">
            <a:avLst/>
          </a:prstGeom>
          <a:noFill/>
        </p:spPr>
        <p:txBody>
          <a:bodyPr wrap="square" rtlCol="0">
            <a:spAutoFit/>
          </a:bodyPr>
          <a:lstStyle/>
          <a:p>
            <a:pPr algn="ctr"/>
            <a:r>
              <a:rPr lang="en-US" dirty="0" smtClean="0">
                <a:solidFill>
                  <a:schemeClr val="tx1"/>
                </a:solidFill>
                <a:effectLst>
                  <a:outerShdw blurRad="38100" dist="38100" dir="2700000" algn="tl">
                    <a:srgbClr val="000000">
                      <a:alpha val="43137"/>
                    </a:srgbClr>
                  </a:outerShdw>
                </a:effectLst>
              </a:rPr>
              <a:t>Foreset beds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254" name="Picture 6" descr="Sketch of unstable ground on new land as delta grows seaward"/>
          <p:cNvPicPr>
            <a:picLocks noChangeAspect="1" noChangeArrowheads="1"/>
          </p:cNvPicPr>
          <p:nvPr/>
        </p:nvPicPr>
        <p:blipFill>
          <a:blip r:embed="rId3"/>
          <a:srcRect/>
          <a:stretch>
            <a:fillRect/>
          </a:stretch>
        </p:blipFill>
        <p:spPr bwMode="auto">
          <a:xfrm>
            <a:off x="762000" y="1524953"/>
            <a:ext cx="7620000" cy="43434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22" name="Picture 2" descr="http://hvo.wr.usgs.gov/hazards/oceanentry/deltacollapse/4296032_L.jpg"/>
          <p:cNvPicPr>
            <a:picLocks noChangeAspect="1" noChangeArrowheads="1"/>
          </p:cNvPicPr>
          <p:nvPr/>
        </p:nvPicPr>
        <p:blipFill>
          <a:blip r:embed="rId3"/>
          <a:srcRect/>
          <a:stretch>
            <a:fillRect/>
          </a:stretch>
        </p:blipFill>
        <p:spPr bwMode="auto">
          <a:xfrm>
            <a:off x="0" y="481013"/>
            <a:ext cx="9144000" cy="5715000"/>
          </a:xfrm>
          <a:prstGeom prst="rect">
            <a:avLst/>
          </a:prstGeom>
          <a:noFill/>
        </p:spPr>
      </p:pic>
      <p:sp>
        <p:nvSpPr>
          <p:cNvPr id="4" name="TextBox 3"/>
          <p:cNvSpPr txBox="1"/>
          <p:nvPr/>
        </p:nvSpPr>
        <p:spPr>
          <a:xfrm>
            <a:off x="4770120" y="4069080"/>
            <a:ext cx="3063240" cy="523220"/>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Lava bench</a:t>
            </a:r>
          </a:p>
        </p:txBody>
      </p:sp>
      <p:sp>
        <p:nvSpPr>
          <p:cNvPr id="5" name="TextBox 4"/>
          <p:cNvSpPr txBox="1"/>
          <p:nvPr/>
        </p:nvSpPr>
        <p:spPr>
          <a:xfrm rot="579561">
            <a:off x="1703070" y="3286453"/>
            <a:ext cx="3063240" cy="523220"/>
          </a:xfrm>
          <a:prstGeom prst="rect">
            <a:avLst/>
          </a:prstGeom>
          <a:noFill/>
          <a:scene3d>
            <a:camera prst="orthographicFront">
              <a:rot lat="0" lon="19800000" rev="1800000"/>
            </a:camera>
            <a:lightRig rig="threePt" dir="t"/>
          </a:scene3d>
        </p:spPr>
        <p:txBody>
          <a:bodyPr wrap="square" rtlCol="0">
            <a:spAutoFit/>
          </a:bodyPr>
          <a:lstStyle/>
          <a:p>
            <a:pPr algn="ctr"/>
            <a:r>
              <a:rPr lang="en-US" i="1" spc="600" dirty="0" smtClean="0">
                <a:solidFill>
                  <a:schemeClr val="bg1"/>
                </a:solidFill>
                <a:effectLst>
                  <a:outerShdw blurRad="38100" dist="38100" dir="2700000" algn="tl">
                    <a:srgbClr val="000000">
                      <a:alpha val="43137"/>
                    </a:srgbClr>
                  </a:outerShdw>
                </a:effectLst>
              </a:rPr>
              <a:t>Scarp</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256" name="Picture 8" descr="Sketch of a collapsing lava delta"/>
          <p:cNvPicPr>
            <a:picLocks noChangeAspect="1" noChangeArrowheads="1"/>
          </p:cNvPicPr>
          <p:nvPr/>
        </p:nvPicPr>
        <p:blipFill>
          <a:blip r:embed="rId3"/>
          <a:srcRect/>
          <a:stretch>
            <a:fillRect/>
          </a:stretch>
        </p:blipFill>
        <p:spPr bwMode="auto">
          <a:xfrm>
            <a:off x="640080" y="1555433"/>
            <a:ext cx="6096000" cy="4572000"/>
          </a:xfrm>
          <a:prstGeom prst="rect">
            <a:avLst/>
          </a:prstGeom>
          <a:noFill/>
        </p:spPr>
      </p:pic>
      <p:sp>
        <p:nvSpPr>
          <p:cNvPr id="6" name="Rectangle 5"/>
          <p:cNvSpPr/>
          <p:nvPr/>
        </p:nvSpPr>
        <p:spPr>
          <a:xfrm>
            <a:off x="4874009" y="3548063"/>
            <a:ext cx="3663182" cy="523220"/>
          </a:xfrm>
          <a:prstGeom prst="rect">
            <a:avLst/>
          </a:prstGeom>
        </p:spPr>
        <p:txBody>
          <a:bodyPr wrap="none">
            <a:spAutoFit/>
          </a:bodyPr>
          <a:lstStyle/>
          <a:p>
            <a:r>
              <a:rPr lang="en-US" dirty="0" smtClean="0">
                <a:solidFill>
                  <a:schemeClr val="bg1"/>
                </a:solidFill>
                <a:effectLst>
                  <a:outerShdw blurRad="38100" dist="38100" dir="2700000" algn="tl">
                    <a:srgbClr val="000000">
                      <a:alpha val="43137"/>
                    </a:srgbClr>
                  </a:outerShdw>
                </a:effectLst>
              </a:rPr>
              <a:t>lava delta collapses </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074" name="Picture 2" descr="Ben Gaddis &gt; Recent Eruption photo">
            <a:hlinkClick r:id="rId3"/>
          </p:cNvPr>
          <p:cNvPicPr>
            <a:picLocks noChangeAspect="1" noChangeArrowheads="1"/>
          </p:cNvPicPr>
          <p:nvPr/>
        </p:nvPicPr>
        <p:blipFill>
          <a:blip r:embed="rId4"/>
          <a:srcRect/>
          <a:stretch>
            <a:fillRect/>
          </a:stretch>
        </p:blipFill>
        <p:spPr bwMode="auto">
          <a:xfrm>
            <a:off x="0" y="283779"/>
            <a:ext cx="9183124" cy="6290441"/>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55.exs.cx/img55/1905/danger20ov.jpg"/>
          <p:cNvPicPr>
            <a:picLocks noChangeAspect="1" noChangeArrowheads="1"/>
          </p:cNvPicPr>
          <p:nvPr/>
        </p:nvPicPr>
        <p:blipFill>
          <a:blip r:embed="rId3"/>
          <a:srcRect/>
          <a:stretch>
            <a:fillRect/>
          </a:stretch>
        </p:blipFill>
        <p:spPr bwMode="auto">
          <a:xfrm>
            <a:off x="2064327" y="0"/>
            <a:ext cx="5015345" cy="68580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346" name="Picture 2" descr="Sketch of unstable new land collapsing into the sea"/>
          <p:cNvPicPr>
            <a:picLocks noChangeAspect="1" noChangeArrowheads="1"/>
          </p:cNvPicPr>
          <p:nvPr/>
        </p:nvPicPr>
        <p:blipFill>
          <a:blip r:embed="rId3"/>
          <a:srcRect/>
          <a:stretch>
            <a:fillRect/>
          </a:stretch>
        </p:blipFill>
        <p:spPr bwMode="auto">
          <a:xfrm>
            <a:off x="762000" y="1538287"/>
            <a:ext cx="7620000" cy="4343400"/>
          </a:xfrm>
          <a:prstGeom prst="rect">
            <a:avLst/>
          </a:prstGeom>
          <a:noFill/>
        </p:spPr>
      </p:pic>
      <p:sp>
        <p:nvSpPr>
          <p:cNvPr id="5" name="Rectangle 4"/>
          <p:cNvSpPr/>
          <p:nvPr/>
        </p:nvSpPr>
        <p:spPr>
          <a:xfrm>
            <a:off x="736600" y="3053547"/>
            <a:ext cx="1752600" cy="954107"/>
          </a:xfrm>
          <a:prstGeom prst="rect">
            <a:avLst/>
          </a:prstGeom>
        </p:spPr>
        <p:txBody>
          <a:bodyPr wrap="square">
            <a:spAutoFit/>
          </a:bodyPr>
          <a:lstStyle/>
          <a:p>
            <a:r>
              <a:rPr lang="en-US" dirty="0" smtClean="0">
                <a:solidFill>
                  <a:schemeClr val="bg1"/>
                </a:solidFill>
                <a:effectLst>
                  <a:outerShdw blurRad="38100" dist="38100" dir="2700000" algn="tl">
                    <a:srgbClr val="000000">
                      <a:alpha val="43137"/>
                    </a:srgbClr>
                  </a:outerShdw>
                </a:effectLst>
              </a:rPr>
              <a:t>stable ground </a:t>
            </a:r>
            <a:endParaRPr lang="en-US"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1054100" y="1516847"/>
            <a:ext cx="1587500" cy="954107"/>
          </a:xfrm>
          <a:prstGeom prst="rect">
            <a:avLst/>
          </a:prstGeom>
        </p:spPr>
        <p:txBody>
          <a:bodyPr wrap="square">
            <a:spAutoFit/>
          </a:bodyPr>
          <a:lstStyle/>
          <a:p>
            <a:pPr algn="ctr"/>
            <a:r>
              <a:rPr lang="en-US" dirty="0" smtClean="0">
                <a:solidFill>
                  <a:schemeClr val="tx1"/>
                </a:solidFill>
              </a:rPr>
              <a:t>former sea cliff</a:t>
            </a:r>
            <a:endParaRPr lang="en-US" dirty="0">
              <a:solidFill>
                <a:schemeClr val="tx1"/>
              </a:solidFill>
            </a:endParaRPr>
          </a:p>
        </p:txBody>
      </p:sp>
      <p:cxnSp>
        <p:nvCxnSpPr>
          <p:cNvPr id="7" name="Straight Arrow Connector 6"/>
          <p:cNvCxnSpPr/>
          <p:nvPr/>
        </p:nvCxnSpPr>
        <p:spPr bwMode="auto">
          <a:xfrm rot="5400000">
            <a:off x="1530350" y="2660650"/>
            <a:ext cx="596900" cy="50800"/>
          </a:xfrm>
          <a:prstGeom prst="straightConnector1">
            <a:avLst/>
          </a:prstGeom>
          <a:solidFill>
            <a:schemeClr val="accent1"/>
          </a:solidFill>
          <a:ln w="38100" cap="flat" cmpd="sng" algn="ctr">
            <a:solidFill>
              <a:schemeClr val="tx1"/>
            </a:solidFill>
            <a:prstDash val="solid"/>
            <a:round/>
            <a:headEnd type="none" w="med" len="med"/>
            <a:tailEnd type="arrow"/>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reticulite1_large"/>
          <p:cNvPicPr>
            <a:picLocks noChangeAspect="1" noChangeArrowheads="1"/>
          </p:cNvPicPr>
          <p:nvPr/>
        </p:nvPicPr>
        <p:blipFill>
          <a:blip r:embed="rId3"/>
          <a:srcRect/>
          <a:stretch>
            <a:fillRect/>
          </a:stretch>
        </p:blipFill>
        <p:spPr bwMode="auto">
          <a:xfrm>
            <a:off x="0" y="571500"/>
            <a:ext cx="9144000" cy="5715000"/>
          </a:xfrm>
          <a:prstGeom prst="rect">
            <a:avLst/>
          </a:prstGeom>
          <a:noFill/>
          <a:ln w="9525">
            <a:noFill/>
            <a:miter lim="800000"/>
            <a:headEnd/>
            <a:tailEnd/>
          </a:ln>
        </p:spPr>
      </p:pic>
      <p:sp>
        <p:nvSpPr>
          <p:cNvPr id="67587" name="Text Box 3"/>
          <p:cNvSpPr txBox="1">
            <a:spLocks noChangeArrowheads="1"/>
          </p:cNvSpPr>
          <p:nvPr/>
        </p:nvSpPr>
        <p:spPr bwMode="auto">
          <a:xfrm>
            <a:off x="0" y="25400"/>
            <a:ext cx="9144000" cy="519113"/>
          </a:xfrm>
          <a:prstGeom prst="rect">
            <a:avLst/>
          </a:prstGeom>
          <a:noFill/>
          <a:ln w="38100">
            <a:noFill/>
            <a:miter lim="800000"/>
            <a:headEnd/>
            <a:tailEnd/>
          </a:ln>
        </p:spPr>
        <p:txBody>
          <a:bodyPr>
            <a:spAutoFit/>
          </a:bodyPr>
          <a:lstStyle/>
          <a:p>
            <a:pPr algn="ctr">
              <a:spcBef>
                <a:spcPct val="50000"/>
              </a:spcBef>
            </a:pPr>
            <a:r>
              <a:rPr lang="en-US" dirty="0"/>
              <a:t>Reticulite or “thread-lace scoria”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348" name="Picture 4" descr="Sketch of new lava bench built after an earlier collapse event"/>
          <p:cNvPicPr>
            <a:picLocks noChangeAspect="1" noChangeArrowheads="1"/>
          </p:cNvPicPr>
          <p:nvPr/>
        </p:nvPicPr>
        <p:blipFill>
          <a:blip r:embed="rId3"/>
          <a:srcRect/>
          <a:stretch>
            <a:fillRect/>
          </a:stretch>
        </p:blipFill>
        <p:spPr bwMode="auto">
          <a:xfrm>
            <a:off x="762000" y="1577022"/>
            <a:ext cx="7620000" cy="43434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370" name="Picture 2" descr="http://hvo.wr.usgs.gov/hazards/oceanentry/deltacollapse/4303044_L.jpg"/>
          <p:cNvPicPr>
            <a:picLocks noChangeAspect="1" noChangeArrowheads="1"/>
          </p:cNvPicPr>
          <p:nvPr/>
        </p:nvPicPr>
        <p:blipFill>
          <a:blip r:embed="rId3"/>
          <a:srcRect/>
          <a:stretch>
            <a:fillRect/>
          </a:stretch>
        </p:blipFill>
        <p:spPr bwMode="auto">
          <a:xfrm>
            <a:off x="0" y="481013"/>
            <a:ext cx="9144000" cy="57150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3" descr="bench"/>
          <p:cNvPicPr>
            <a:picLocks noChangeAspect="1" noChangeArrowheads="1"/>
          </p:cNvPicPr>
          <p:nvPr/>
        </p:nvPicPr>
        <p:blipFill>
          <a:blip r:embed="rId3"/>
          <a:srcRect/>
          <a:stretch>
            <a:fillRect/>
          </a:stretch>
        </p:blipFill>
        <p:spPr bwMode="auto">
          <a:xfrm>
            <a:off x="1295400" y="1262063"/>
            <a:ext cx="6705600" cy="437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610" name="Picture 2" descr="http://www.uhh.hawaii.edu/~kenhon/GEOL205/Landslides/hilina.gif"/>
          <p:cNvPicPr>
            <a:picLocks noChangeAspect="1" noChangeArrowheads="1"/>
          </p:cNvPicPr>
          <p:nvPr/>
        </p:nvPicPr>
        <p:blipFill>
          <a:blip r:embed="rId3"/>
          <a:srcRect/>
          <a:stretch>
            <a:fillRect/>
          </a:stretch>
        </p:blipFill>
        <p:spPr bwMode="auto">
          <a:xfrm>
            <a:off x="1516856" y="506372"/>
            <a:ext cx="6110288" cy="5664282"/>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erzshade_large"/>
          <p:cNvPicPr>
            <a:picLocks noChangeAspect="1" noChangeArrowheads="1"/>
          </p:cNvPicPr>
          <p:nvPr/>
        </p:nvPicPr>
        <p:blipFill>
          <a:blip r:embed="rId3"/>
          <a:srcRect/>
          <a:stretch>
            <a:fillRect/>
          </a:stretch>
        </p:blipFill>
        <p:spPr bwMode="auto">
          <a:xfrm>
            <a:off x="0" y="1371600"/>
            <a:ext cx="9144000" cy="4503738"/>
          </a:xfrm>
          <a:prstGeom prst="rect">
            <a:avLst/>
          </a:prstGeom>
          <a:noFill/>
          <a:ln w="9525">
            <a:noFill/>
            <a:miter lim="800000"/>
            <a:headEnd/>
            <a:tailEnd/>
          </a:ln>
        </p:spPr>
      </p:pic>
      <p:sp>
        <p:nvSpPr>
          <p:cNvPr id="3" name="Rectangle 2"/>
          <p:cNvSpPr/>
          <p:nvPr/>
        </p:nvSpPr>
        <p:spPr>
          <a:xfrm rot="541347">
            <a:off x="117338" y="4780290"/>
            <a:ext cx="2457724" cy="523220"/>
          </a:xfrm>
          <a:prstGeom prst="rect">
            <a:avLst/>
          </a:prstGeom>
        </p:spPr>
        <p:txBody>
          <a:bodyPr wrap="none">
            <a:spAutoFit/>
          </a:bodyPr>
          <a:lstStyle/>
          <a:p>
            <a:r>
              <a:rPr lang="en-US" dirty="0" smtClean="0">
                <a:effectLst>
                  <a:outerShdw blurRad="38100" dist="38100" dir="2700000" algn="tl">
                    <a:srgbClr val="000000">
                      <a:alpha val="43137"/>
                    </a:srgbClr>
                  </a:outerShdw>
                </a:effectLst>
              </a:rPr>
              <a:t>Hilina Slump </a:t>
            </a:r>
            <a:endParaRPr lang="en-US" dirty="0">
              <a:effectLst>
                <a:outerShdw blurRad="38100" dist="38100" dir="2700000" algn="tl">
                  <a:srgbClr val="000000">
                    <a:alpha val="43137"/>
                  </a:srgbClr>
                </a:outerShdw>
              </a:effectLst>
            </a:endParaRPr>
          </a:p>
        </p:txBody>
      </p:sp>
      <p:sp>
        <p:nvSpPr>
          <p:cNvPr id="4" name="TextBox 3"/>
          <p:cNvSpPr txBox="1"/>
          <p:nvPr/>
        </p:nvSpPr>
        <p:spPr>
          <a:xfrm>
            <a:off x="5778500" y="2705100"/>
            <a:ext cx="2298700" cy="523220"/>
          </a:xfrm>
          <a:prstGeom prst="rect">
            <a:avLst/>
          </a:prstGeom>
          <a:noFill/>
        </p:spPr>
        <p:txBody>
          <a:bodyPr wrap="square" rtlCol="0">
            <a:spAutoFit/>
          </a:bodyPr>
          <a:lstStyle/>
          <a:p>
            <a:pPr algn="ctr"/>
            <a:endParaRPr lang="en-US" dirty="0" smtClean="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5143500" y="1157287"/>
            <a:ext cx="3568700" cy="954107"/>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Oblique radar image of Hawai’i</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PuuOo-obliquemap1_large"/>
          <p:cNvPicPr>
            <a:picLocks noChangeAspect="1" noChangeArrowheads="1"/>
          </p:cNvPicPr>
          <p:nvPr/>
        </p:nvPicPr>
        <p:blipFill>
          <a:blip r:embed="rId3"/>
          <a:srcRect/>
          <a:stretch>
            <a:fillRect/>
          </a:stretch>
        </p:blipFill>
        <p:spPr bwMode="auto">
          <a:xfrm>
            <a:off x="0" y="457200"/>
            <a:ext cx="9144000" cy="592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http://image10.webshots.com/11/3/89/8/148038908TysrwU_fs.jpg"/>
          <p:cNvPicPr>
            <a:picLocks noChangeAspect="1" noChangeArrowheads="1"/>
          </p:cNvPicPr>
          <p:nvPr/>
        </p:nvPicPr>
        <p:blipFill>
          <a:blip r:embed="rId3"/>
          <a:srcRect/>
          <a:stretch>
            <a:fillRect/>
          </a:stretch>
        </p:blipFill>
        <p:spPr bwMode="auto">
          <a:xfrm>
            <a:off x="-185730" y="-133350"/>
            <a:ext cx="9515460" cy="7124700"/>
          </a:xfrm>
          <a:prstGeom prst="rect">
            <a:avLst/>
          </a:prstGeom>
          <a:noFill/>
        </p:spPr>
      </p:pic>
      <p:sp>
        <p:nvSpPr>
          <p:cNvPr id="5" name="TextBox 4"/>
          <p:cNvSpPr txBox="1"/>
          <p:nvPr/>
        </p:nvSpPr>
        <p:spPr>
          <a:xfrm>
            <a:off x="5295900" y="5257800"/>
            <a:ext cx="3333750" cy="523220"/>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Devastation Area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spatter1_large"/>
          <p:cNvPicPr>
            <a:picLocks noChangeAspect="1" noChangeArrowheads="1"/>
          </p:cNvPicPr>
          <p:nvPr/>
        </p:nvPicPr>
        <p:blipFill>
          <a:blip r:embed="rId3"/>
          <a:srcRect/>
          <a:stretch>
            <a:fillRect/>
          </a:stretch>
        </p:blipFill>
        <p:spPr bwMode="auto">
          <a:xfrm>
            <a:off x="0" y="0"/>
            <a:ext cx="9144000" cy="5715000"/>
          </a:xfrm>
          <a:prstGeom prst="rect">
            <a:avLst/>
          </a:prstGeom>
          <a:noFill/>
          <a:ln w="9525">
            <a:noFill/>
            <a:miter lim="800000"/>
            <a:headEnd/>
            <a:tailEnd/>
          </a:ln>
        </p:spPr>
      </p:pic>
      <p:sp>
        <p:nvSpPr>
          <p:cNvPr id="68611" name="Text Box 3"/>
          <p:cNvSpPr txBox="1">
            <a:spLocks noChangeArrowheads="1"/>
          </p:cNvSpPr>
          <p:nvPr/>
        </p:nvSpPr>
        <p:spPr bwMode="auto">
          <a:xfrm>
            <a:off x="0" y="6034088"/>
            <a:ext cx="9144000" cy="519112"/>
          </a:xfrm>
          <a:prstGeom prst="rect">
            <a:avLst/>
          </a:prstGeom>
          <a:noFill/>
          <a:ln w="38100">
            <a:noFill/>
            <a:miter lim="800000"/>
            <a:headEnd/>
            <a:tailEnd/>
          </a:ln>
        </p:spPr>
        <p:txBody>
          <a:bodyPr>
            <a:spAutoFit/>
          </a:bodyPr>
          <a:lstStyle/>
          <a:p>
            <a:pPr algn="ctr">
              <a:spcBef>
                <a:spcPct val="50000"/>
              </a:spcBef>
            </a:pPr>
            <a:r>
              <a:rPr lang="en-US"/>
              <a:t>Spatter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spatter_large"/>
          <p:cNvPicPr>
            <a:picLocks noChangeAspect="1" noChangeArrowheads="1"/>
          </p:cNvPicPr>
          <p:nvPr/>
        </p:nvPicPr>
        <p:blipFill>
          <a:blip r:embed="rId3"/>
          <a:srcRect/>
          <a:stretch>
            <a:fillRect/>
          </a:stretch>
        </p:blipFill>
        <p:spPr bwMode="auto">
          <a:xfrm>
            <a:off x="0" y="571500"/>
            <a:ext cx="9144000" cy="5715000"/>
          </a:xfrm>
          <a:prstGeom prst="rect">
            <a:avLst/>
          </a:prstGeom>
          <a:noFill/>
          <a:ln w="9525">
            <a:noFill/>
            <a:miter lim="800000"/>
            <a:headEnd/>
            <a:tailEnd/>
          </a:ln>
        </p:spPr>
      </p:pic>
      <p:sp>
        <p:nvSpPr>
          <p:cNvPr id="69635" name="Text Box 3"/>
          <p:cNvSpPr txBox="1">
            <a:spLocks noChangeArrowheads="1"/>
          </p:cNvSpPr>
          <p:nvPr/>
        </p:nvSpPr>
        <p:spPr bwMode="auto">
          <a:xfrm>
            <a:off x="0" y="0"/>
            <a:ext cx="9144000" cy="519112"/>
          </a:xfrm>
          <a:prstGeom prst="rect">
            <a:avLst/>
          </a:prstGeom>
          <a:noFill/>
          <a:ln w="38100">
            <a:noFill/>
            <a:miter lim="800000"/>
            <a:headEnd/>
            <a:tailEnd/>
          </a:ln>
        </p:spPr>
        <p:txBody>
          <a:bodyPr>
            <a:spAutoFit/>
          </a:bodyPr>
          <a:lstStyle/>
          <a:p>
            <a:pPr algn="ctr">
              <a:spcBef>
                <a:spcPct val="50000"/>
              </a:spcBef>
            </a:pPr>
            <a:r>
              <a:rPr lang="en-US" dirty="0"/>
              <a:t>Solidified spatter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a:defRPr dirty="0" smtClean="0">
            <a:solidFill>
              <a:schemeClr val="bg1"/>
            </a:solidFill>
            <a:effectLst>
              <a:outerShdw blurRad="38100" dist="38100" dir="2700000" algn="tl">
                <a:srgbClr val="000000">
                  <a:alpha val="43137"/>
                </a:srgbClr>
              </a:outerShdw>
            </a:effectLst>
          </a:defRPr>
        </a:defPPr>
      </a:lstStyle>
    </a:spDef>
    <a:lnDef>
      <a:spPr bwMode="auto">
        <a:solidFill>
          <a:schemeClr val="accent1"/>
        </a:solidFill>
        <a:ln w="38100" cap="flat" cmpd="sng" algn="ctr">
          <a:solidFill>
            <a:schemeClr val="bg1"/>
          </a:solidFill>
          <a:prstDash val="solid"/>
          <a:round/>
          <a:headEnd type="none" w="med" len="med"/>
          <a:tailEnd type="arrow"/>
        </a:ln>
        <a:effectLst/>
      </a:spPr>
      <a:bodyPr/>
      <a:lstStyle/>
    </a:lnDef>
    <a:txDef>
      <a:spPr>
        <a:noFill/>
      </a:spPr>
      <a:bodyPr wrap="square" rtlCol="0">
        <a:spAutoFit/>
      </a:bodyPr>
      <a:lstStyle>
        <a:defPPr algn="ctr">
          <a:defRPr dirty="0" smtClean="0">
            <a:solidFill>
              <a:schemeClr val="bg1"/>
            </a:solidFill>
            <a:effectLst>
              <a:outerShdw blurRad="38100" dist="38100" dir="2700000" algn="tl">
                <a:srgbClr val="000000">
                  <a:alpha val="43137"/>
                </a:srgbClr>
              </a:outerShdw>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6690</TotalTime>
  <Words>2839</Words>
  <Application>Microsoft Office PowerPoint</Application>
  <PresentationFormat>On-screen Show (4:3)</PresentationFormat>
  <Paragraphs>195</Paragraphs>
  <Slides>65</Slides>
  <Notes>65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vector>
  </TitlesOfParts>
  <Company>Grossmont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Jacobson</dc:creator>
  <cp:lastModifiedBy>Gary Jacobson</cp:lastModifiedBy>
  <cp:revision>95</cp:revision>
  <dcterms:created xsi:type="dcterms:W3CDTF">2005-05-14T19:41:40Z</dcterms:created>
  <dcterms:modified xsi:type="dcterms:W3CDTF">2009-05-09T21:12:48Z</dcterms:modified>
</cp:coreProperties>
</file>